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76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B9BF"/>
    <a:srgbClr val="00FDFF"/>
    <a:srgbClr val="942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09"/>
  </p:normalViewPr>
  <p:slideViewPr>
    <p:cSldViewPr snapToGrid="0">
      <p:cViewPr varScale="1">
        <p:scale>
          <a:sx n="105" d="100"/>
          <a:sy n="105" d="100"/>
        </p:scale>
        <p:origin x="19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4E9253-342F-0B47-AD02-D1EBD2374E22}" type="datetimeFigureOut">
              <a:rPr lang="el-GR" smtClean="0"/>
              <a:t>8/1/25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016009-E12A-7046-85B3-4E7BDE0E9B8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99304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16009-E12A-7046-85B3-4E7BDE0E9B8C}" type="slidenum">
              <a:rPr lang="el-GR" smtClean="0"/>
              <a:t>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08740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Αιμορραγία ειδικά κατά το βούρτσισμα</a:t>
            </a:r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16009-E12A-7046-85B3-4E7BDE0E9B8C}" type="slidenum">
              <a:rPr lang="el-GR" smtClean="0"/>
              <a:t>5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819613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www.bigstockphoto.com</a:t>
            </a:r>
            <a:r>
              <a:rPr lang="en-US" dirty="0"/>
              <a:t>/image-255474646/stock-photo-effects-of-sugar-on-teeth-as-an-oral-care-risk-as-a-dentistry-tooth-health-as-sweet-food-as-an-acid</a:t>
            </a:r>
          </a:p>
          <a:p>
            <a:r>
              <a:rPr lang="en-US" dirty="0"/>
              <a:t>https://</a:t>
            </a:r>
            <a:r>
              <a:rPr lang="en-US" dirty="0" err="1"/>
              <a:t>www.charlestonphysicians.com</a:t>
            </a:r>
            <a:r>
              <a:rPr lang="en-US" dirty="0"/>
              <a:t>/dental/is-good-teeth-in-your-genetics/</a:t>
            </a:r>
          </a:p>
          <a:p>
            <a:r>
              <a:rPr lang="en-US" dirty="0"/>
              <a:t>https://</a:t>
            </a:r>
            <a:r>
              <a:rPr lang="en-US" dirty="0" err="1"/>
              <a:t>www.metropolitandentalcarenyc.com</a:t>
            </a:r>
            <a:r>
              <a:rPr lang="en-US" dirty="0"/>
              <a:t>/blog/diabetes-dentistry</a:t>
            </a:r>
          </a:p>
          <a:p>
            <a:r>
              <a:rPr lang="en-US" dirty="0"/>
              <a:t>https://</a:t>
            </a:r>
            <a:r>
              <a:rPr lang="en-US" dirty="0" err="1"/>
              <a:t>brittenperio.com</a:t>
            </a:r>
            <a:r>
              <a:rPr lang="en-US" dirty="0"/>
              <a:t>/2021/11/26/smoking-and-gum-disease-what-you-should-know/</a:t>
            </a:r>
          </a:p>
          <a:p>
            <a:r>
              <a:rPr lang="en-US" dirty="0"/>
              <a:t>https://</a:t>
            </a:r>
            <a:r>
              <a:rPr lang="en-US" dirty="0" err="1"/>
              <a:t>www.itechfy.com</a:t>
            </a:r>
            <a:r>
              <a:rPr lang="en-US" dirty="0"/>
              <a:t>/health/six-tips-for-removing-drink-stains-from-your-teeth/</a:t>
            </a:r>
          </a:p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16009-E12A-7046-85B3-4E7BDE0E9B8C}" type="slidenum">
              <a:rPr lang="el-GR" smtClean="0"/>
              <a:t>10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41621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: Τα υγιή ούλα είναι συνήθως ροζ και σφιχτά, ενώ η ουλίτιδα προκαλεί φλεγμονή και αλλαγή στο χρώμα και την υφή.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Παρόλο που είναι συχνότερη στην περιοδοντίτιδα, μικρή υποχώρηση μπορεί να παρατηρηθεί σε προχωρημένες περιπτώσεις ουλίτιδας.</a:t>
            </a:r>
          </a:p>
          <a:p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Η συσσώρευση μικροβίων και πλάκας μπορεί να προκαλέσει επίμονη κακοσμία.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Χρησιμοποιείται </a:t>
            </a:r>
            <a:r>
              <a:rPr lang="el-GR" b="0" i="0" u="none" strike="noStrike" dirty="0" err="1">
                <a:solidFill>
                  <a:srgbClr val="000000"/>
                </a:solidFill>
                <a:effectLst/>
              </a:rPr>
              <a:t>ανιχνευτήρας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 για να ελεγχθεί εάν τα ούλα αιμορραγούν όταν εφαρμόζεται ήπια πίεση, κάτι που υποδηλώνει ενεργή φλεγμονή.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Στην ουλίτιδα, οι </a:t>
            </a:r>
            <a:r>
              <a:rPr lang="el-GR" b="0" i="0" u="none" strike="noStrike" dirty="0" err="1">
                <a:solidFill>
                  <a:srgbClr val="000000"/>
                </a:solidFill>
                <a:effectLst/>
              </a:rPr>
              <a:t>θυλάκοι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 γύρω από τα δόντια είναι συνήθως κάτω από 3 χιλιοστά βάθος. Η αύξηση του βάθους των θυλάκων μπορεί να υποδηλώνει εξέλιξη προς περιοδοντίτιδα.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Στην περίπτωση της ουλίτιδας, οι ακτινογραφίες δεν αποκαλύπτουν οστική απώλεια. Αυτό τη διαφοροποιεί από την περιοδοντίτιδα, όπου παρατηρείται αλλοίωση της οστικής δομής.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Σε ορισμένες περιπτώσεις, μπορούν να ληφθούν δείγματα από την περιοδοντική πλάκα για ανάλυση μικροβιακής σύνθεσης, ειδικά σε επαναλαμβανόμενες φλεγμονές.</a:t>
            </a:r>
          </a:p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16009-E12A-7046-85B3-4E7BDE0E9B8C}" type="slidenum">
              <a:rPr lang="el-GR" smtClean="0"/>
              <a:t>11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451506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Η κλινική εξέταση ξεκινά με την εκτίμηση της αιμορραγίας κατά την ανίχνευση με περιοδοντική </a:t>
            </a:r>
            <a:r>
              <a:rPr lang="el-GR" b="0" i="0" u="none" strike="noStrike" dirty="0" err="1">
                <a:solidFill>
                  <a:srgbClr val="000000"/>
                </a:solidFill>
                <a:effectLst/>
              </a:rPr>
              <a:t>ανιχνευτήρα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 (</a:t>
            </a: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Bleeding on Probing - BOP), 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που αποτελεί ένδειξη ενεργής φλεγμονής. Επίσης, </a:t>
            </a:r>
            <a:r>
              <a:rPr lang="el-GR" b="0" i="0" u="none" strike="noStrike" dirty="0" err="1">
                <a:solidFill>
                  <a:srgbClr val="000000"/>
                </a:solidFill>
                <a:effectLst/>
              </a:rPr>
              <a:t>μετρώνται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Το βάθος των περιοδοντικών θυλάκων (</a:t>
            </a: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Probing Depth - PD) 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σε διάφορα σημεία του στόματος.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Η απώλεια πρόσφυσης (</a:t>
            </a: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Clinical Attachment Loss - CAL), 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που αναφέρεται στη μετατόπιση του σημείου πρόσφυσης του περιοδοντικού συνδέσμου.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Παρουσία </a:t>
            </a:r>
            <a:r>
              <a:rPr lang="el-GR" b="0" i="0" u="none" strike="noStrike" dirty="0" err="1">
                <a:solidFill>
                  <a:srgbClr val="000000"/>
                </a:solidFill>
                <a:effectLst/>
              </a:rPr>
              <a:t>ουλικής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 υποχώρησης, κινητικότητα των δοντιών και εμπλοκή διχασμών (</a:t>
            </a: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furcation involvement) 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σε </a:t>
            </a:r>
            <a:r>
              <a:rPr lang="el-GR" b="0" i="0" u="none" strike="noStrike" dirty="0" err="1">
                <a:solidFill>
                  <a:srgbClr val="000000"/>
                </a:solidFill>
                <a:effectLst/>
              </a:rPr>
              <a:t>πολυριζικά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 δόντια.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Οι ακτινογραφίες είναι απαραίτητες για την εκτίμηση της οστικής απώλειας. Συχνά χρησιμοποιούνται οι </a:t>
            </a:r>
            <a:r>
              <a:rPr lang="el-GR" b="0" i="0" u="none" strike="noStrike" dirty="0" err="1">
                <a:solidFill>
                  <a:srgbClr val="000000"/>
                </a:solidFill>
                <a:effectLst/>
              </a:rPr>
              <a:t>οπισθοφατνιακές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 ακτινογραφίες για ακριβή ανάλυση, ενώ οι πανοραμικές ακτινογραφίες δίνουν γενική εικόνα της οστικής δομής.</a:t>
            </a:r>
          </a:p>
          <a:p>
            <a:endParaRPr lang="en-US" dirty="0"/>
          </a:p>
          <a:p>
            <a:endParaRPr lang="en-US" dirty="0"/>
          </a:p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16009-E12A-7046-85B3-4E7BDE0E9B8C}" type="slidenum">
              <a:rPr lang="el-GR" smtClean="0"/>
              <a:t>12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44916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b="1" dirty="0" err="1"/>
              <a:t>Μετρονιδαζόλη</a:t>
            </a:r>
            <a:r>
              <a:rPr lang="el-GR" b="1" dirty="0"/>
              <a:t> </a:t>
            </a:r>
            <a:r>
              <a:rPr lang="en-US" b="1" dirty="0"/>
              <a:t>gel </a:t>
            </a:r>
            <a:r>
              <a:rPr lang="el-GR" b="1" dirty="0"/>
              <a:t>ή </a:t>
            </a:r>
            <a:r>
              <a:rPr lang="en-US" b="1" dirty="0"/>
              <a:t>microspheres</a:t>
            </a:r>
            <a:r>
              <a:rPr lang="en-US" dirty="0"/>
              <a:t>: </a:t>
            </a:r>
            <a:r>
              <a:rPr lang="el-GR" dirty="0"/>
              <a:t>Εφαρμόζεται τοπικά μέσα στους περιοδοντικούς θυλάκους.</a:t>
            </a:r>
            <a:r>
              <a:rPr lang="en-US" b="1" dirty="0"/>
              <a:t>Minocycline microspheres (</a:t>
            </a:r>
            <a:r>
              <a:rPr lang="el-GR" b="1" dirty="0"/>
              <a:t>π.χ., </a:t>
            </a:r>
            <a:r>
              <a:rPr lang="en-US" b="1" dirty="0"/>
              <a:t>Arestin®)</a:t>
            </a:r>
            <a:r>
              <a:rPr lang="en-US" dirty="0"/>
              <a:t>: </a:t>
            </a:r>
            <a:r>
              <a:rPr lang="el-GR" dirty="0"/>
              <a:t>Απελευθερώνει την αντιβιοτική ουσία αργά στον θύλακο, παρέχοντας μακροχρόνια δράση.</a:t>
            </a:r>
            <a:r>
              <a:rPr lang="en-US" b="1" dirty="0"/>
              <a:t>Chlorhexidine chip (</a:t>
            </a:r>
            <a:r>
              <a:rPr lang="en-US" b="1" dirty="0" err="1"/>
              <a:t>PerioChip</a:t>
            </a:r>
            <a:r>
              <a:rPr lang="en-US" b="1" dirty="0"/>
              <a:t>®)</a:t>
            </a:r>
            <a:r>
              <a:rPr lang="en-US" dirty="0"/>
              <a:t>: </a:t>
            </a:r>
            <a:r>
              <a:rPr lang="el-GR" dirty="0"/>
              <a:t>Ειδικά εμφυτεύματα που περιέχουν </a:t>
            </a:r>
            <a:r>
              <a:rPr lang="el-GR" dirty="0" err="1"/>
              <a:t>χλωρεξιδίνη</a:t>
            </a:r>
            <a:r>
              <a:rPr lang="el-GR" dirty="0"/>
              <a:t> και τοποθετούνται στον θύλακο για παρατεταμένη </a:t>
            </a:r>
            <a:r>
              <a:rPr lang="el-GR" dirty="0" err="1"/>
              <a:t>αντιβακτηριακή</a:t>
            </a:r>
            <a:r>
              <a:rPr lang="el-GR" dirty="0"/>
              <a:t> δράση.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16009-E12A-7046-85B3-4E7BDE0E9B8C}" type="slidenum">
              <a:rPr lang="el-GR" smtClean="0"/>
              <a:t>16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96480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AE0C7CF-F96E-8511-AD25-613AFA21D0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36D6303A-F112-276F-6F05-A71B323CA8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79E460FB-7C4B-DF72-F79D-B9D6DC76A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365C-122C-344D-BAB9-62F6CAC64859}" type="datetimeFigureOut">
              <a:rPr lang="el-GR" smtClean="0"/>
              <a:t>8/1/25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345C8D09-136F-1464-B21B-80D722DC7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551520A7-A8DA-2991-72ED-FAB4F0A45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8E5F-6A72-6548-9215-B902BAB71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95665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1015BBBE-0CB8-52D6-F0D8-8C54BD2D8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3E7A6006-55BA-6100-8B0D-DD412F0542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6FC49E63-473F-9E26-0914-2AEFF2D60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365C-122C-344D-BAB9-62F6CAC64859}" type="datetimeFigureOut">
              <a:rPr lang="el-GR" smtClean="0"/>
              <a:t>8/1/25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BD3BFF78-454D-420E-CBDC-611488D2B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7C74348E-1AF4-697F-6DED-ECCAA654D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8E5F-6A72-6548-9215-B902BAB71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90172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>
            <a:extLst>
              <a:ext uri="{FF2B5EF4-FFF2-40B4-BE49-F238E27FC236}">
                <a16:creationId xmlns:a16="http://schemas.microsoft.com/office/drawing/2014/main" id="{F54C1C31-E549-3F4E-B10C-9CD1C31C86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E80C168E-B532-F8C9-9681-99C3F42602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1F1CBAD5-8FC2-1756-6A8B-0B08B8F4A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365C-122C-344D-BAB9-62F6CAC64859}" type="datetimeFigureOut">
              <a:rPr lang="el-GR" smtClean="0"/>
              <a:t>8/1/25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990CE3B9-900D-4CAF-1F64-66A2E910A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9EB0AC5C-27D7-716A-ED9A-DCFA62A9E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8E5F-6A72-6548-9215-B902BAB71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97979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85DA7DCD-803B-A66E-F38A-04F08A7FC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F4A5793F-2FE6-5865-F3F7-B8F6FB0E5F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5DE7F7CA-1CEC-AE5A-0E5C-5A09E94A8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365C-122C-344D-BAB9-62F6CAC64859}" type="datetimeFigureOut">
              <a:rPr lang="el-GR" smtClean="0"/>
              <a:t>8/1/25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ECCDBF08-7A21-5AF3-BF97-38454989D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4EE72CA5-EA71-729F-2974-F6203A926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8E5F-6A72-6548-9215-B902BAB71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04980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9B51238-F251-2891-09CE-706E2F472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5CBC42E2-DE6C-35A1-CC2C-DD4C365271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E6910231-CA2E-A431-4488-F7A31E5F2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365C-122C-344D-BAB9-62F6CAC64859}" type="datetimeFigureOut">
              <a:rPr lang="el-GR" smtClean="0"/>
              <a:t>8/1/25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4D5905FD-5AF5-B287-EA38-32351615B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CAA084DC-F712-7C95-28D7-7FA204C00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8E5F-6A72-6548-9215-B902BAB71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59419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708E9C36-F065-0736-228A-5C54AA109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81EE546F-4296-ABB6-4050-E198615688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347E9B05-0A37-5688-6362-DE0160C398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4BF4A555-B1ED-C87D-6D55-C17406323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365C-122C-344D-BAB9-62F6CAC64859}" type="datetimeFigureOut">
              <a:rPr lang="el-GR" smtClean="0"/>
              <a:t>8/1/25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46E8773F-2222-4A29-E12A-7BC4787DC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339FFF57-77E3-0037-ED4F-B811B7FC6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8E5F-6A72-6548-9215-B902BAB71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16884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E03DB96-6105-1AA4-D558-49A5A9CB6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A4449C9E-F507-C265-18F8-F3693E73E4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70D5E7FD-3A98-7035-D93A-1C21CC396D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5" name="Θέση κειμένου 4">
            <a:extLst>
              <a:ext uri="{FF2B5EF4-FFF2-40B4-BE49-F238E27FC236}">
                <a16:creationId xmlns:a16="http://schemas.microsoft.com/office/drawing/2014/main" id="{208AAFD4-7934-46C0-68A7-77AA032629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Θέση περιεχομένου 5">
            <a:extLst>
              <a:ext uri="{FF2B5EF4-FFF2-40B4-BE49-F238E27FC236}">
                <a16:creationId xmlns:a16="http://schemas.microsoft.com/office/drawing/2014/main" id="{4F8ED6FB-B656-3B77-43FB-08189C1E41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7" name="Θέση ημερομηνίας 6">
            <a:extLst>
              <a:ext uri="{FF2B5EF4-FFF2-40B4-BE49-F238E27FC236}">
                <a16:creationId xmlns:a16="http://schemas.microsoft.com/office/drawing/2014/main" id="{5FB577EE-8625-BB3C-4A8D-397F59ECF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365C-122C-344D-BAB9-62F6CAC64859}" type="datetimeFigureOut">
              <a:rPr lang="el-GR" smtClean="0"/>
              <a:t>8/1/25</a:t>
            </a:fld>
            <a:endParaRPr lang="el-GR"/>
          </a:p>
        </p:txBody>
      </p:sp>
      <p:sp>
        <p:nvSpPr>
          <p:cNvPr id="8" name="Θέση υποσέλιδου 7">
            <a:extLst>
              <a:ext uri="{FF2B5EF4-FFF2-40B4-BE49-F238E27FC236}">
                <a16:creationId xmlns:a16="http://schemas.microsoft.com/office/drawing/2014/main" id="{A46EBD11-BB91-318C-2984-2C7A3AE99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>
            <a:extLst>
              <a:ext uri="{FF2B5EF4-FFF2-40B4-BE49-F238E27FC236}">
                <a16:creationId xmlns:a16="http://schemas.microsoft.com/office/drawing/2014/main" id="{150F58B8-462B-54DF-B599-731E13DD1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8E5F-6A72-6548-9215-B902BAB71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86047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81CF8530-C243-4E26-830E-F6F95E3AA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ημερομηνίας 2">
            <a:extLst>
              <a:ext uri="{FF2B5EF4-FFF2-40B4-BE49-F238E27FC236}">
                <a16:creationId xmlns:a16="http://schemas.microsoft.com/office/drawing/2014/main" id="{9E7DA962-FFE2-918E-BA07-319554F3A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365C-122C-344D-BAB9-62F6CAC64859}" type="datetimeFigureOut">
              <a:rPr lang="el-GR" smtClean="0"/>
              <a:t>8/1/25</a:t>
            </a:fld>
            <a:endParaRPr lang="el-GR"/>
          </a:p>
        </p:txBody>
      </p:sp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2AB7CCD1-7563-6A07-13A8-1EB5CE3BB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E660AFDE-2F5A-5F5A-C62D-C82930A44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8E5F-6A72-6548-9215-B902BAB71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28596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>
            <a:extLst>
              <a:ext uri="{FF2B5EF4-FFF2-40B4-BE49-F238E27FC236}">
                <a16:creationId xmlns:a16="http://schemas.microsoft.com/office/drawing/2014/main" id="{021E95B5-9895-03A5-AE81-86F366189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365C-122C-344D-BAB9-62F6CAC64859}" type="datetimeFigureOut">
              <a:rPr lang="el-GR" smtClean="0"/>
              <a:t>8/1/25</a:t>
            </a:fld>
            <a:endParaRPr lang="el-GR"/>
          </a:p>
        </p:txBody>
      </p:sp>
      <p:sp>
        <p:nvSpPr>
          <p:cNvPr id="3" name="Θέση υποσέλιδου 2">
            <a:extLst>
              <a:ext uri="{FF2B5EF4-FFF2-40B4-BE49-F238E27FC236}">
                <a16:creationId xmlns:a16="http://schemas.microsoft.com/office/drawing/2014/main" id="{E08DBFD2-9966-936F-567C-337D36842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9C913275-E73E-A11C-8E30-BB7E1B6FC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8E5F-6A72-6548-9215-B902BAB71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01268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CA75D753-BAA2-2CD1-1113-20A0294DF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5549D0EB-381A-9B21-8538-9D6FFC3FDA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2AF15BF2-B315-83A6-3B8E-81EB7EFAF4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B5201377-0A32-4EE2-86AA-EE3E56702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365C-122C-344D-BAB9-62F6CAC64859}" type="datetimeFigureOut">
              <a:rPr lang="el-GR" smtClean="0"/>
              <a:t>8/1/25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32AE6460-EAE5-CB2D-FD58-812B920B6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2C37DAB9-8BBA-8A17-FEC9-8BC6CC864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8E5F-6A72-6548-9215-B902BAB71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99126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A1EC12D9-4DB9-35E9-F555-632F126DA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εικόνας 2">
            <a:extLst>
              <a:ext uri="{FF2B5EF4-FFF2-40B4-BE49-F238E27FC236}">
                <a16:creationId xmlns:a16="http://schemas.microsoft.com/office/drawing/2014/main" id="{0DC212F1-696B-1306-B828-F28DEE171D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1C5C3977-226A-7B30-9549-3085BB48C5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182DF920-27B7-053A-719A-018D8C7EB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365C-122C-344D-BAB9-62F6CAC64859}" type="datetimeFigureOut">
              <a:rPr lang="el-GR" smtClean="0"/>
              <a:t>8/1/25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74466C89-C2C4-FAEA-CF95-014A8F7E1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276A6118-B0AF-E8B0-4C6E-05EDB1678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8E5F-6A72-6548-9215-B902BAB71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90665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  <a:alpha val="7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>
            <a:extLst>
              <a:ext uri="{FF2B5EF4-FFF2-40B4-BE49-F238E27FC236}">
                <a16:creationId xmlns:a16="http://schemas.microsoft.com/office/drawing/2014/main" id="{317B7BBD-4FBE-DB0F-EA4F-A025212639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DC347E49-0427-350A-B3C5-CA46CE15C4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56040EDD-CCB2-7D8D-1A41-64D3384170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5365C-122C-344D-BAB9-62F6CAC64859}" type="datetimeFigureOut">
              <a:rPr lang="el-GR" smtClean="0"/>
              <a:t>8/1/25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437E9D70-AA32-7D43-5A15-9033E90DCE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864EAB3A-B83D-5EB6-AB6C-F26818C242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08E5F-6A72-6548-9215-B902BAB71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5169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36BA8FA5-F5B6-4A17-E402-C84B4B3F36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8656" y="950771"/>
            <a:ext cx="9144000" cy="2387600"/>
          </a:xfrm>
        </p:spPr>
        <p:txBody>
          <a:bodyPr/>
          <a:lstStyle/>
          <a:p>
            <a:r>
              <a:rPr lang="el-GR" b="1" i="1" dirty="0"/>
              <a:t>Ουλίτιδα – Περιοδοντίτιδα: πώς θεραπεύονται </a:t>
            </a:r>
          </a:p>
        </p:txBody>
      </p:sp>
      <p:pic>
        <p:nvPicPr>
          <p:cNvPr id="5" name="Εικόνα 4">
            <a:extLst>
              <a:ext uri="{FF2B5EF4-FFF2-40B4-BE49-F238E27FC236}">
                <a16:creationId xmlns:a16="http://schemas.microsoft.com/office/drawing/2014/main" id="{7355D4C9-C0D6-3592-9080-E30B2F5D9E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8496" y="3338370"/>
            <a:ext cx="4413504" cy="3519630"/>
          </a:xfrm>
          <a:prstGeom prst="rect">
            <a:avLst/>
          </a:prstGeom>
        </p:spPr>
      </p:pic>
      <p:pic>
        <p:nvPicPr>
          <p:cNvPr id="9" name="Εικόνα 8">
            <a:extLst>
              <a:ext uri="{FF2B5EF4-FFF2-40B4-BE49-F238E27FC236}">
                <a16:creationId xmlns:a16="http://schemas.microsoft.com/office/drawing/2014/main" id="{185F6FC2-FBE9-90CE-F7CD-887621A2F6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76022" y="-152400"/>
            <a:ext cx="3009900" cy="1193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05E030A-8042-57C4-6226-4B2F8B203DE7}"/>
              </a:ext>
            </a:extLst>
          </p:cNvPr>
          <p:cNvSpPr txBox="1"/>
          <p:nvPr/>
        </p:nvSpPr>
        <p:spPr>
          <a:xfrm>
            <a:off x="3390303" y="3519630"/>
            <a:ext cx="50559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i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Εργασία στα πλαίσια του μαθήματος ‘Έλεγχος και αξιολόγηση καλλυντικών και τοπικών </a:t>
            </a:r>
            <a:r>
              <a:rPr lang="el-GR" i="1" dirty="0" err="1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ιατροτεχνολογικών</a:t>
            </a:r>
            <a:r>
              <a:rPr lang="el-GR" i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l-GR" i="1" dirty="0" err="1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προιόντων</a:t>
            </a:r>
            <a:r>
              <a:rPr lang="el-GR" i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’ </a:t>
            </a:r>
          </a:p>
          <a:p>
            <a:endParaRPr lang="el-GR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7A307A-0B28-4301-148B-5D63BE454930}"/>
              </a:ext>
            </a:extLst>
          </p:cNvPr>
          <p:cNvSpPr txBox="1"/>
          <p:nvPr/>
        </p:nvSpPr>
        <p:spPr>
          <a:xfrm>
            <a:off x="343773" y="4983899"/>
            <a:ext cx="24901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i="1" u="sng" dirty="0">
                <a:solidFill>
                  <a:schemeClr val="accent1">
                    <a:lumMod val="75000"/>
                  </a:schemeClr>
                </a:solidFill>
              </a:rPr>
              <a:t>Εκπόνηση: </a:t>
            </a:r>
          </a:p>
          <a:p>
            <a:r>
              <a:rPr lang="el-GR" dirty="0"/>
              <a:t>Μαρία Γεωργίου </a:t>
            </a:r>
          </a:p>
          <a:p>
            <a:r>
              <a:rPr lang="el-GR" dirty="0"/>
              <a:t>Ευμορφία Αποστολίδου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3EC169-103A-3858-491B-99801DA40E84}"/>
              </a:ext>
            </a:extLst>
          </p:cNvPr>
          <p:cNvSpPr txBox="1"/>
          <p:nvPr/>
        </p:nvSpPr>
        <p:spPr>
          <a:xfrm>
            <a:off x="343773" y="5916881"/>
            <a:ext cx="3869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i="1" u="sng" dirty="0">
                <a:solidFill>
                  <a:schemeClr val="accent1">
                    <a:lumMod val="75000"/>
                  </a:schemeClr>
                </a:solidFill>
              </a:rPr>
              <a:t>Υπεύθυνος Καθηγητής</a:t>
            </a:r>
            <a:r>
              <a:rPr lang="el-GR" dirty="0"/>
              <a:t>: Ράλλης Μιχαήλ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9453B0-AFFF-AEDB-5C66-FC7391B305C4}"/>
              </a:ext>
            </a:extLst>
          </p:cNvPr>
          <p:cNvSpPr txBox="1"/>
          <p:nvPr/>
        </p:nvSpPr>
        <p:spPr>
          <a:xfrm>
            <a:off x="4586195" y="4350627"/>
            <a:ext cx="2848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/>
              <a:t>Ακαδημαϊκό έτος 2024-2025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B045E8-2486-DFCB-8FF9-504E6C7893F2}"/>
              </a:ext>
            </a:extLst>
          </p:cNvPr>
          <p:cNvSpPr txBox="1"/>
          <p:nvPr/>
        </p:nvSpPr>
        <p:spPr>
          <a:xfrm>
            <a:off x="3394459" y="632738"/>
            <a:ext cx="54030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dirty="0"/>
              <a:t>ΕΘΝΙΚΟ ΚΑΙ ΚΑΠΟΔΙΣΤΡΙΑΚΟ ΠΑΝΕΠΙΣΤΗΜΙΟ ΑΘΗΝΩΝ </a:t>
            </a:r>
          </a:p>
          <a:p>
            <a:pPr algn="ctr"/>
            <a:r>
              <a:rPr lang="el-GR" dirty="0"/>
              <a:t>ΑΘΗΝΑ 2025</a:t>
            </a:r>
          </a:p>
        </p:txBody>
      </p:sp>
    </p:spTree>
    <p:extLst>
      <p:ext uri="{BB962C8B-B14F-4D97-AF65-F5344CB8AC3E}">
        <p14:creationId xmlns:p14="http://schemas.microsoft.com/office/powerpoint/2010/main" val="2247096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1E54C17-729D-AA52-42C6-F1D2AB19B225}"/>
              </a:ext>
            </a:extLst>
          </p:cNvPr>
          <p:cNvSpPr txBox="1"/>
          <p:nvPr/>
        </p:nvSpPr>
        <p:spPr>
          <a:xfrm>
            <a:off x="499872" y="1674673"/>
            <a:ext cx="3070841" cy="3508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l-GR" sz="2400" b="1" i="1" u="sng" strike="noStrike" dirty="0">
                <a:solidFill>
                  <a:srgbClr val="000000"/>
                </a:solidFill>
                <a:effectLst/>
              </a:rPr>
              <a:t>Παράγοντες κινδύνου</a:t>
            </a:r>
            <a:r>
              <a:rPr lang="el-GR" sz="2400" b="0" i="1" u="sng" strike="noStrike" dirty="0">
                <a:solidFill>
                  <a:srgbClr val="000000"/>
                </a:solidFill>
                <a:effectLst/>
              </a:rPr>
              <a:t>: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Κακή στοματική υγιεινή.</a:t>
            </a:r>
            <a:endParaRPr lang="en-US" b="0" i="0" u="none" strike="noStrike" dirty="0">
              <a:solidFill>
                <a:srgbClr val="000000"/>
              </a:solidFill>
              <a:effectLst/>
            </a:endParaRPr>
          </a:p>
          <a:p>
            <a:pPr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Κάπνισμα.</a:t>
            </a:r>
            <a:endParaRPr lang="en-US" b="0" i="0" u="none" strike="noStrike" dirty="0">
              <a:solidFill>
                <a:srgbClr val="000000"/>
              </a:solidFill>
              <a:effectLst/>
            </a:endParaRPr>
          </a:p>
          <a:p>
            <a:pPr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Σακχαρώδης διαβήτης</a:t>
            </a: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.</a:t>
            </a:r>
          </a:p>
          <a:p>
            <a:pPr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Γενετική προδιάθεση.</a:t>
            </a:r>
            <a:endParaRPr lang="en-US" b="0" i="0" u="none" strike="noStrike" dirty="0">
              <a:solidFill>
                <a:srgbClr val="000000"/>
              </a:solidFill>
              <a:effectLst/>
            </a:endParaRPr>
          </a:p>
          <a:p>
            <a:pPr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Άγχος και κακή διατροφή</a:t>
            </a: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.</a:t>
            </a:r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endParaRPr lang="el-GR" dirty="0"/>
          </a:p>
        </p:txBody>
      </p:sp>
      <p:pic>
        <p:nvPicPr>
          <p:cNvPr id="6" name="Εικόνα 5">
            <a:extLst>
              <a:ext uri="{FF2B5EF4-FFF2-40B4-BE49-F238E27FC236}">
                <a16:creationId xmlns:a16="http://schemas.microsoft.com/office/drawing/2014/main" id="{808CBF7F-CF17-477D-741F-9669D5E671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050" y="348742"/>
            <a:ext cx="3009900" cy="1917700"/>
          </a:xfrm>
          <a:prstGeom prst="rect">
            <a:avLst/>
          </a:prstGeom>
        </p:spPr>
      </p:pic>
      <p:pic>
        <p:nvPicPr>
          <p:cNvPr id="8" name="Εικόνα 7">
            <a:extLst>
              <a:ext uri="{FF2B5EF4-FFF2-40B4-BE49-F238E27FC236}">
                <a16:creationId xmlns:a16="http://schemas.microsoft.com/office/drawing/2014/main" id="{4E0E525E-AB8F-B0ED-5E64-029128B2C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0050" y="1616202"/>
            <a:ext cx="3672078" cy="1812798"/>
          </a:xfrm>
          <a:prstGeom prst="rect">
            <a:avLst/>
          </a:prstGeom>
        </p:spPr>
      </p:pic>
      <p:pic>
        <p:nvPicPr>
          <p:cNvPr id="10" name="Εικόνα 9">
            <a:extLst>
              <a:ext uri="{FF2B5EF4-FFF2-40B4-BE49-F238E27FC236}">
                <a16:creationId xmlns:a16="http://schemas.microsoft.com/office/drawing/2014/main" id="{503B2674-7BE6-1266-E88B-D4E5FF24DD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7619" y="2995755"/>
            <a:ext cx="3820258" cy="1595804"/>
          </a:xfrm>
          <a:prstGeom prst="rect">
            <a:avLst/>
          </a:prstGeom>
        </p:spPr>
      </p:pic>
      <p:pic>
        <p:nvPicPr>
          <p:cNvPr id="12" name="Εικόνα 11">
            <a:extLst>
              <a:ext uri="{FF2B5EF4-FFF2-40B4-BE49-F238E27FC236}">
                <a16:creationId xmlns:a16="http://schemas.microsoft.com/office/drawing/2014/main" id="{7DCCBA0E-6304-3224-72A0-8EC3E6AFFD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8964" y="3910410"/>
            <a:ext cx="3672078" cy="2060702"/>
          </a:xfrm>
          <a:prstGeom prst="rect">
            <a:avLst/>
          </a:prstGeom>
        </p:spPr>
      </p:pic>
      <p:sp>
        <p:nvSpPr>
          <p:cNvPr id="13" name="AutoShape 10" descr="Effects Sugar On Teeth Image &amp; Photo (Free Trial) | Bigstock">
            <a:extLst>
              <a:ext uri="{FF2B5EF4-FFF2-40B4-BE49-F238E27FC236}">
                <a16:creationId xmlns:a16="http://schemas.microsoft.com/office/drawing/2014/main" id="{CA39328A-A72A-3644-BAFF-1818A633785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17" name="Εικόνα 16">
            <a:extLst>
              <a:ext uri="{FF2B5EF4-FFF2-40B4-BE49-F238E27FC236}">
                <a16:creationId xmlns:a16="http://schemas.microsoft.com/office/drawing/2014/main" id="{BFD39B07-1C2E-5649-42D9-DA1E06C88F1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0713" y="4854818"/>
            <a:ext cx="30099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241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D69CE1-CBB1-4AF9-4CEA-92D05777E158}"/>
              </a:ext>
            </a:extLst>
          </p:cNvPr>
          <p:cNvSpPr txBox="1"/>
          <p:nvPr/>
        </p:nvSpPr>
        <p:spPr>
          <a:xfrm>
            <a:off x="140208" y="112972"/>
            <a:ext cx="11911584" cy="6140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500" b="1" i="1" u="sng" strike="noStrike" dirty="0">
                <a:solidFill>
                  <a:srgbClr val="000000"/>
                </a:solidFill>
                <a:effectLst/>
              </a:rPr>
              <a:t>Διαγνωστική Προσέγγιση της Ουλίτιδας</a:t>
            </a:r>
          </a:p>
          <a:p>
            <a:pPr algn="l"/>
            <a:endParaRPr lang="el-GR" b="1" i="0" u="none" strike="noStrike" dirty="0">
              <a:solidFill>
                <a:srgbClr val="000000"/>
              </a:solidFill>
              <a:effectLst/>
            </a:endParaRPr>
          </a:p>
          <a:p>
            <a:pPr algn="l"/>
            <a:r>
              <a:rPr lang="el-GR" sz="2000" b="0" i="0" u="none" strike="noStrike" dirty="0">
                <a:solidFill>
                  <a:srgbClr val="000000"/>
                </a:solidFill>
                <a:effectLst/>
              </a:rPr>
              <a:t>Η διάγνωση της ουλίτιδας βασίζεται κυρίως σε κλινική εξέταση από τον οδοντίατρο. </a:t>
            </a:r>
          </a:p>
          <a:p>
            <a:pPr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Αιμορραγία κατά το βούρτσισμα ή το οδοντικό νήμα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Ερυθρότητα και οίδημα των ούλων</a:t>
            </a:r>
            <a:endParaRPr lang="el-GR" dirty="0">
              <a:solidFill>
                <a:srgbClr val="000000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Υποχώρηση των ούλων</a:t>
            </a:r>
            <a:endParaRPr lang="el-GR" dirty="0">
              <a:solidFill>
                <a:srgbClr val="000000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Κακοσμία στόματος</a:t>
            </a:r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Συσσώρευση πλάκας ή τρυγίας</a:t>
            </a:r>
            <a:endParaRPr lang="el-GR" dirty="0">
              <a:solidFill>
                <a:srgbClr val="000000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Ανίχνευση Αιμορραγίας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Μέτρηση Βάθους Θυλάκων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Ακτινογραφίες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Μικροβιολογικές Εξετάσεις (εφόσον χρειαστεί)</a:t>
            </a:r>
          </a:p>
          <a:p>
            <a:pPr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algn="l"/>
            <a:endParaRPr lang="el-GR" dirty="0">
              <a:solidFill>
                <a:srgbClr val="000000"/>
              </a:solidFill>
            </a:endParaRPr>
          </a:p>
          <a:p>
            <a:pPr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algn="l"/>
            <a:endParaRPr lang="el-GR" dirty="0">
              <a:solidFill>
                <a:srgbClr val="000000"/>
              </a:solidFill>
            </a:endParaRPr>
          </a:p>
          <a:p>
            <a:pPr algn="l"/>
            <a:r>
              <a:rPr lang="el-GR" sz="2000" b="0" i="0" u="none" strike="noStrike" dirty="0">
                <a:solidFill>
                  <a:srgbClr val="000000"/>
                </a:solidFill>
                <a:effectLst/>
              </a:rPr>
              <a:t>Η διάγνωση της ουλίτιδας βασίζεται αποκλειστικά σε κλινικά ευρήματα, καθώς η βλάβη περιορίζεται στους μαλακούς ιστούς χωρίς μόνιμες δομικές αλλαγές. Ο στόχος της διάγνωσης είναι να εντοπιστεί εγκαίρως η φλεγμονή και να προληφθεί η μετάβαση σε περιοδοντίτιδα μέσω </a:t>
            </a:r>
            <a:r>
              <a:rPr lang="el-GR" sz="2000" b="0" i="0" u="none" strike="noStrike" dirty="0" err="1">
                <a:solidFill>
                  <a:srgbClr val="000000"/>
                </a:solidFill>
                <a:effectLst/>
              </a:rPr>
              <a:t>στοχευμένων</a:t>
            </a:r>
            <a:r>
              <a:rPr lang="el-GR" sz="2000" b="0" i="0" u="none" strike="noStrike" dirty="0">
                <a:solidFill>
                  <a:srgbClr val="000000"/>
                </a:solidFill>
                <a:effectLst/>
              </a:rPr>
              <a:t> παρεμβάσεων.</a:t>
            </a:r>
          </a:p>
          <a:p>
            <a:endParaRPr lang="el-GR" dirty="0"/>
          </a:p>
        </p:txBody>
      </p:sp>
      <p:pic>
        <p:nvPicPr>
          <p:cNvPr id="4" name="Εικόνα 3">
            <a:extLst>
              <a:ext uri="{FF2B5EF4-FFF2-40B4-BE49-F238E27FC236}">
                <a16:creationId xmlns:a16="http://schemas.microsoft.com/office/drawing/2014/main" id="{992B0C0C-7E1E-0779-1485-39433CD171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7930" y="1381760"/>
            <a:ext cx="3009900" cy="2387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0A50F92-7206-3437-27A9-72AE46C59C48}"/>
              </a:ext>
            </a:extLst>
          </p:cNvPr>
          <p:cNvSpPr txBox="1"/>
          <p:nvPr/>
        </p:nvSpPr>
        <p:spPr>
          <a:xfrm>
            <a:off x="5925312" y="3769360"/>
            <a:ext cx="37551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 dirty="0">
                <a:solidFill>
                  <a:srgbClr val="000000"/>
                </a:solidFill>
              </a:rPr>
              <a:t>https://</a:t>
            </a:r>
            <a:r>
              <a:rPr lang="en-US" sz="900" dirty="0" err="1">
                <a:solidFill>
                  <a:srgbClr val="000000"/>
                </a:solidFill>
              </a:rPr>
              <a:t>keepteethstrong.com</a:t>
            </a:r>
            <a:r>
              <a:rPr lang="en-US" sz="900" dirty="0">
                <a:solidFill>
                  <a:srgbClr val="000000"/>
                </a:solidFill>
              </a:rPr>
              <a:t>/how-do-</a:t>
            </a:r>
            <a:r>
              <a:rPr lang="en-US" sz="900" dirty="0" err="1">
                <a:solidFill>
                  <a:srgbClr val="000000"/>
                </a:solidFill>
              </a:rPr>
              <a:t>i</a:t>
            </a:r>
            <a:r>
              <a:rPr lang="en-US" sz="900" dirty="0">
                <a:solidFill>
                  <a:srgbClr val="000000"/>
                </a:solidFill>
              </a:rPr>
              <a:t>-get-rid-of-a-bad-smell-in-my-teeth/</a:t>
            </a:r>
            <a:endParaRPr lang="el-GR" sz="900" dirty="0">
              <a:solidFill>
                <a:srgbClr val="000000"/>
              </a:solidFill>
            </a:endParaRPr>
          </a:p>
        </p:txBody>
      </p:sp>
      <p:pic>
        <p:nvPicPr>
          <p:cNvPr id="10" name="Εικόνα 9">
            <a:extLst>
              <a:ext uri="{FF2B5EF4-FFF2-40B4-BE49-F238E27FC236}">
                <a16:creationId xmlns:a16="http://schemas.microsoft.com/office/drawing/2014/main" id="{36272BF4-FC97-4202-3B18-502F65104E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9075" y="3191043"/>
            <a:ext cx="3250311" cy="161829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BC675BB-0DB3-2AEC-476B-4B045C540551}"/>
              </a:ext>
            </a:extLst>
          </p:cNvPr>
          <p:cNvSpPr txBox="1"/>
          <p:nvPr/>
        </p:nvSpPr>
        <p:spPr>
          <a:xfrm>
            <a:off x="8185974" y="4773906"/>
            <a:ext cx="409651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900" dirty="0" err="1"/>
              <a:t>https</a:t>
            </a:r>
            <a:r>
              <a:rPr lang="el-GR" sz="900" dirty="0"/>
              <a:t>://</a:t>
            </a:r>
            <a:r>
              <a:rPr lang="el-GR" sz="900" dirty="0" err="1"/>
              <a:t>balaclavadentalcare.com.au</a:t>
            </a:r>
            <a:r>
              <a:rPr lang="el-GR" sz="900" dirty="0"/>
              <a:t>/</a:t>
            </a:r>
            <a:r>
              <a:rPr lang="el-GR" sz="900" dirty="0" err="1"/>
              <a:t>how</a:t>
            </a:r>
            <a:r>
              <a:rPr lang="el-GR" sz="900" dirty="0"/>
              <a:t>-</a:t>
            </a:r>
            <a:r>
              <a:rPr lang="el-GR" sz="900" dirty="0" err="1"/>
              <a:t>to</a:t>
            </a:r>
            <a:r>
              <a:rPr lang="el-GR" sz="900" dirty="0"/>
              <a:t>-</a:t>
            </a:r>
            <a:r>
              <a:rPr lang="el-GR" sz="900" dirty="0" err="1"/>
              <a:t>get</a:t>
            </a:r>
            <a:r>
              <a:rPr lang="el-GR" sz="900" dirty="0"/>
              <a:t>-</a:t>
            </a:r>
            <a:r>
              <a:rPr lang="el-GR" sz="900" dirty="0" err="1"/>
              <a:t>rid</a:t>
            </a:r>
            <a:r>
              <a:rPr lang="el-GR" sz="900" dirty="0"/>
              <a:t>-of-</a:t>
            </a:r>
            <a:r>
              <a:rPr lang="el-GR" sz="900" dirty="0" err="1"/>
              <a:t>bad</a:t>
            </a:r>
            <a:r>
              <a:rPr lang="el-GR" sz="900" dirty="0"/>
              <a:t>-</a:t>
            </a:r>
            <a:r>
              <a:rPr lang="el-GR" sz="900" dirty="0" err="1"/>
              <a:t>smell</a:t>
            </a:r>
            <a:r>
              <a:rPr lang="el-GR" sz="900" dirty="0"/>
              <a:t>-in-</a:t>
            </a:r>
            <a:r>
              <a:rPr lang="el-GR" sz="900" dirty="0" err="1"/>
              <a:t>between</a:t>
            </a:r>
            <a:r>
              <a:rPr lang="el-GR" sz="900" dirty="0"/>
              <a:t>-</a:t>
            </a:r>
            <a:r>
              <a:rPr lang="el-GR" sz="900" dirty="0" err="1"/>
              <a:t>teeth</a:t>
            </a:r>
            <a:r>
              <a:rPr lang="el-GR" sz="900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9299590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12A0DD-AF00-6059-3D7A-370C3F5AAF4E}"/>
              </a:ext>
            </a:extLst>
          </p:cNvPr>
          <p:cNvSpPr txBox="1"/>
          <p:nvPr/>
        </p:nvSpPr>
        <p:spPr>
          <a:xfrm>
            <a:off x="134113" y="105013"/>
            <a:ext cx="9997439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>
                <a:solidFill>
                  <a:srgbClr val="000000"/>
                </a:solidFill>
              </a:rPr>
              <a:t>                      </a:t>
            </a:r>
            <a:r>
              <a:rPr lang="el-GR" sz="2400" b="1" i="1" u="sng" strike="noStrike" dirty="0">
                <a:solidFill>
                  <a:srgbClr val="000000"/>
                </a:solidFill>
                <a:effectLst/>
              </a:rPr>
              <a:t>Διαγνωστική Προσέγγιση της Περιοδοντίτιδας</a:t>
            </a:r>
            <a:endParaRPr lang="en-US" sz="2400" b="1" i="1" u="sng" strike="noStrike" dirty="0">
              <a:solidFill>
                <a:srgbClr val="000000"/>
              </a:solidFill>
              <a:effectLst/>
            </a:endParaRPr>
          </a:p>
          <a:p>
            <a:pPr algn="ctr"/>
            <a:endParaRPr lang="el-GR" sz="2400" b="1" i="1" u="sng" strike="noStrike" dirty="0">
              <a:solidFill>
                <a:srgbClr val="000000"/>
              </a:solidFill>
              <a:effectLst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1" i="0" u="none" strike="noStrike" dirty="0">
                <a:solidFill>
                  <a:srgbClr val="000000"/>
                </a:solidFill>
                <a:effectLst/>
              </a:rPr>
              <a:t>Bleeding on Probing – BOP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b="1" dirty="0">
              <a:solidFill>
                <a:srgbClr val="000000"/>
              </a:solidFill>
            </a:endParaRPr>
          </a:p>
          <a:p>
            <a:pPr algn="l"/>
            <a:endParaRPr lang="en-US" b="1" i="0" u="none" strike="noStrike" dirty="0">
              <a:solidFill>
                <a:srgbClr val="000000"/>
              </a:solidFill>
              <a:effectLst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1" i="0" u="none" strike="noStrike" dirty="0">
                <a:solidFill>
                  <a:srgbClr val="000000"/>
                </a:solidFill>
                <a:effectLst/>
              </a:rPr>
              <a:t>Probing Depth – PD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b="1" dirty="0">
              <a:solidFill>
                <a:srgbClr val="000000"/>
              </a:solidFill>
            </a:endParaRPr>
          </a:p>
          <a:p>
            <a:pPr algn="l"/>
            <a:endParaRPr lang="el-GR" b="1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u="none" strike="noStrike" dirty="0">
                <a:solidFill>
                  <a:srgbClr val="000000"/>
                </a:solidFill>
                <a:effectLst/>
              </a:rPr>
              <a:t>    Clinical Attachment Loss – CAL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b="1" dirty="0">
              <a:solidFill>
                <a:srgbClr val="000000"/>
              </a:solidFill>
            </a:endParaRPr>
          </a:p>
          <a:p>
            <a:pPr algn="l"/>
            <a:endParaRPr lang="en-US" b="1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u="none" strike="noStrike" dirty="0">
                <a:solidFill>
                  <a:srgbClr val="000000"/>
                </a:solidFill>
                <a:effectLst/>
              </a:rPr>
              <a:t>    </a:t>
            </a: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Παρουσία </a:t>
            </a:r>
            <a:r>
              <a:rPr lang="el-GR" b="1" i="0" u="none" strike="noStrike" dirty="0" err="1">
                <a:solidFill>
                  <a:srgbClr val="000000"/>
                </a:solidFill>
                <a:effectLst/>
              </a:rPr>
              <a:t>ουλικής</a:t>
            </a: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 υποχώρησης, κινητικότητα των δοντιών και </a:t>
            </a:r>
            <a:endParaRPr lang="en-US" b="1" i="0" u="none" strike="noStrike" dirty="0">
              <a:solidFill>
                <a:srgbClr val="000000"/>
              </a:solidFill>
              <a:effectLst/>
            </a:endParaRPr>
          </a:p>
          <a:p>
            <a:pPr algn="l"/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εμπλοκή διχασμών σε </a:t>
            </a:r>
            <a:r>
              <a:rPr lang="el-GR" b="1" i="0" u="none" strike="noStrike" dirty="0" err="1">
                <a:solidFill>
                  <a:srgbClr val="000000"/>
                </a:solidFill>
                <a:effectLst/>
              </a:rPr>
              <a:t>πολυριζικά</a:t>
            </a: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 δόντια.</a:t>
            </a:r>
            <a:endParaRPr lang="en-US" b="1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n-US" b="1" dirty="0">
              <a:solidFill>
                <a:srgbClr val="000000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n-US" b="1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 Ακτινογραφικός Έλεγχος</a:t>
            </a:r>
            <a:endParaRPr lang="en-US" b="1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n-US" b="1" dirty="0">
              <a:solidFill>
                <a:srgbClr val="000000"/>
              </a:solidFill>
            </a:endParaRPr>
          </a:p>
          <a:p>
            <a:pPr algn="l"/>
            <a:endParaRPr lang="en-US" b="1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1" i="0" u="none" strike="noStrike" dirty="0">
                <a:solidFill>
                  <a:srgbClr val="FF0000"/>
                </a:solidFill>
                <a:effectLst/>
              </a:rPr>
              <a:t>Σημεία για Εντοπισμό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FF0000"/>
                </a:solidFill>
                <a:effectLst/>
              </a:rPr>
              <a:t>Αιμορραγία ούλων μετά από ανίχνευση.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FF0000"/>
                </a:solidFill>
                <a:effectLst/>
              </a:rPr>
              <a:t>Βάθος θυλάκων άνω των 4 χιλιοστών.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FF0000"/>
                </a:solidFill>
                <a:effectLst/>
              </a:rPr>
              <a:t>Ραδιογραφική απώλεια οστού, ειδικά σε συνδυασμό με τα κλινικά ευρήματα.</a:t>
            </a:r>
            <a:endParaRPr lang="en-US" b="0" i="0" u="none" strike="noStrike" dirty="0">
              <a:solidFill>
                <a:srgbClr val="FF0000"/>
              </a:solidFill>
              <a:effectLst/>
            </a:endParaRPr>
          </a:p>
          <a:p>
            <a:endParaRPr lang="el-GR" dirty="0"/>
          </a:p>
        </p:txBody>
      </p:sp>
      <p:pic>
        <p:nvPicPr>
          <p:cNvPr id="4" name="Εικόνα 3">
            <a:extLst>
              <a:ext uri="{FF2B5EF4-FFF2-40B4-BE49-F238E27FC236}">
                <a16:creationId xmlns:a16="http://schemas.microsoft.com/office/drawing/2014/main" id="{8DDF0BB6-7BD3-316E-0549-1EC1418CE7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8468" y="744982"/>
            <a:ext cx="2812668" cy="19006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89EA4A2-31A9-CB18-73B6-DB47AA8C62C4}"/>
              </a:ext>
            </a:extLst>
          </p:cNvPr>
          <p:cNvSpPr txBox="1"/>
          <p:nvPr/>
        </p:nvSpPr>
        <p:spPr>
          <a:xfrm>
            <a:off x="5059680" y="2645664"/>
            <a:ext cx="3230880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400" dirty="0" err="1"/>
              <a:t>https</a:t>
            </a:r>
            <a:r>
              <a:rPr lang="el-GR" sz="400" dirty="0"/>
              <a:t>://</a:t>
            </a:r>
            <a:r>
              <a:rPr lang="el-GR" sz="400" dirty="0" err="1"/>
              <a:t>www.researchgate.net</a:t>
            </a:r>
            <a:r>
              <a:rPr lang="el-GR" sz="400" dirty="0"/>
              <a:t>/</a:t>
            </a:r>
            <a:r>
              <a:rPr lang="el-GR" sz="400" dirty="0" err="1"/>
              <a:t>figure</a:t>
            </a:r>
            <a:r>
              <a:rPr lang="el-GR" sz="400" dirty="0"/>
              <a:t>/Deep-pocket-depths-7mm-bleeding-on-probing-on-mesial-aspect-of-an-implant-replacing_fig3_271316974</a:t>
            </a:r>
          </a:p>
        </p:txBody>
      </p:sp>
      <p:pic>
        <p:nvPicPr>
          <p:cNvPr id="8" name="Εικόνα 7">
            <a:extLst>
              <a:ext uri="{FF2B5EF4-FFF2-40B4-BE49-F238E27FC236}">
                <a16:creationId xmlns:a16="http://schemas.microsoft.com/office/drawing/2014/main" id="{701BB07D-1A60-80BC-9832-5C156DD6EB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1314" y="838073"/>
            <a:ext cx="3009900" cy="17145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0E70773-51C5-D142-5B05-E4D6CD0EB223}"/>
              </a:ext>
            </a:extLst>
          </p:cNvPr>
          <p:cNvSpPr txBox="1"/>
          <p:nvPr/>
        </p:nvSpPr>
        <p:spPr>
          <a:xfrm>
            <a:off x="9332976" y="2552573"/>
            <a:ext cx="1597152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400" dirty="0" err="1"/>
              <a:t>https</a:t>
            </a:r>
            <a:r>
              <a:rPr lang="el-GR" sz="400" dirty="0"/>
              <a:t>://</a:t>
            </a:r>
            <a:r>
              <a:rPr lang="el-GR" sz="400" dirty="0" err="1"/>
              <a:t>dimensionsofdentalhygiene.com</a:t>
            </a:r>
            <a:r>
              <a:rPr lang="el-GR" sz="400" dirty="0"/>
              <a:t>/</a:t>
            </a:r>
            <a:r>
              <a:rPr lang="el-GR" sz="400" dirty="0" err="1"/>
              <a:t>tips-periodontal-probing</a:t>
            </a:r>
            <a:r>
              <a:rPr lang="el-GR" sz="400" dirty="0"/>
              <a:t>/</a:t>
            </a:r>
          </a:p>
        </p:txBody>
      </p:sp>
      <p:pic>
        <p:nvPicPr>
          <p:cNvPr id="12" name="Εικόνα 11">
            <a:extLst>
              <a:ext uri="{FF2B5EF4-FFF2-40B4-BE49-F238E27FC236}">
                <a16:creationId xmlns:a16="http://schemas.microsoft.com/office/drawing/2014/main" id="{0F0566F2-2BBE-65CC-DDD3-8AE5244C38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77062" y="2396236"/>
            <a:ext cx="2453132" cy="268863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CD9420B-42C6-4B3B-0F83-32E792600DCA}"/>
              </a:ext>
            </a:extLst>
          </p:cNvPr>
          <p:cNvSpPr txBox="1"/>
          <p:nvPr/>
        </p:nvSpPr>
        <p:spPr>
          <a:xfrm>
            <a:off x="7856284" y="5093224"/>
            <a:ext cx="1694688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400" dirty="0" err="1"/>
              <a:t>https</a:t>
            </a:r>
            <a:r>
              <a:rPr lang="el-GR" sz="400" dirty="0"/>
              <a:t>://</a:t>
            </a:r>
            <a:r>
              <a:rPr lang="el-GR" sz="400" dirty="0" err="1"/>
              <a:t>pocketdentistry.com</a:t>
            </a:r>
            <a:r>
              <a:rPr lang="el-GR" sz="400" dirty="0"/>
              <a:t>/62-furcation-involvement-and-treatment/</a:t>
            </a:r>
          </a:p>
        </p:txBody>
      </p:sp>
      <p:pic>
        <p:nvPicPr>
          <p:cNvPr id="16" name="Εικόνα 15">
            <a:extLst>
              <a:ext uri="{FF2B5EF4-FFF2-40B4-BE49-F238E27FC236}">
                <a16:creationId xmlns:a16="http://schemas.microsoft.com/office/drawing/2014/main" id="{2442C39B-1D0A-7A17-74D2-2CCB82ADA5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18054" y="4203827"/>
            <a:ext cx="2684271" cy="243509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A2102CD-0C45-698A-E6E6-F54C463D5915}"/>
              </a:ext>
            </a:extLst>
          </p:cNvPr>
          <p:cNvSpPr txBox="1"/>
          <p:nvPr/>
        </p:nvSpPr>
        <p:spPr>
          <a:xfrm>
            <a:off x="9044749" y="6638925"/>
            <a:ext cx="3230880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400" dirty="0" err="1"/>
              <a:t>https</a:t>
            </a:r>
            <a:r>
              <a:rPr lang="el-GR" sz="400" dirty="0"/>
              <a:t>://</a:t>
            </a:r>
            <a:r>
              <a:rPr lang="el-GR" sz="400" dirty="0" err="1"/>
              <a:t>www.researchgate.net</a:t>
            </a:r>
            <a:r>
              <a:rPr lang="el-GR" sz="400" dirty="0"/>
              <a:t>/</a:t>
            </a:r>
            <a:r>
              <a:rPr lang="el-GR" sz="400" dirty="0" err="1"/>
              <a:t>figure</a:t>
            </a:r>
            <a:r>
              <a:rPr lang="el-GR" sz="400" dirty="0"/>
              <a:t>/Periodontitis-radiographic-appearance-a-A-42-year-old-man-with-type-2-diabetes-and_fig3_51773657</a:t>
            </a:r>
          </a:p>
        </p:txBody>
      </p:sp>
    </p:spTree>
    <p:extLst>
      <p:ext uri="{BB962C8B-B14F-4D97-AF65-F5344CB8AC3E}">
        <p14:creationId xmlns:p14="http://schemas.microsoft.com/office/powerpoint/2010/main" val="25962842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AEE57C-79FD-4D01-5EF0-56623F9C90BE}"/>
              </a:ext>
            </a:extLst>
          </p:cNvPr>
          <p:cNvSpPr txBox="1"/>
          <p:nvPr/>
        </p:nvSpPr>
        <p:spPr>
          <a:xfrm>
            <a:off x="243840" y="377952"/>
            <a:ext cx="7531421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Συστήματα Κατάταξης</a:t>
            </a:r>
            <a:endParaRPr lang="en-US" b="1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l-GR" b="1" i="0" u="none" strike="noStrike" dirty="0">
              <a:solidFill>
                <a:srgbClr val="000000"/>
              </a:solidFill>
              <a:effectLst/>
            </a:endParaRPr>
          </a:p>
          <a:p>
            <a:pPr marL="285750" indent="-285750" algn="l">
              <a:buFont typeface="Wingdings" pitchFamily="2" charset="2"/>
              <a:buChar char="ü"/>
            </a:pPr>
            <a:r>
              <a:rPr lang="en-US" i="1" u="sng" strike="noStrike" dirty="0">
                <a:solidFill>
                  <a:srgbClr val="000000"/>
                </a:solidFill>
                <a:effectLst/>
              </a:rPr>
              <a:t>Staging</a:t>
            </a: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: 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Βασίζεται στην έκταση της κλινικής απώλειας πρόσφυσης (</a:t>
            </a: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CAL), </a:t>
            </a:r>
          </a:p>
          <a:p>
            <a:pPr algn="l"/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το βάθος θυλάκων και την οστική απώλεια.</a:t>
            </a:r>
            <a:endParaRPr lang="en-US" b="0" i="0" u="none" strike="noStrike" dirty="0">
              <a:solidFill>
                <a:srgbClr val="000000"/>
              </a:solidFill>
              <a:effectLst/>
            </a:endParaRPr>
          </a:p>
          <a:p>
            <a:pPr algn="l"/>
            <a:endParaRPr lang="en-US" dirty="0">
              <a:solidFill>
                <a:srgbClr val="000000"/>
              </a:solidFill>
            </a:endParaRPr>
          </a:p>
          <a:p>
            <a:pPr algn="l"/>
            <a:endParaRPr lang="en-US" dirty="0">
              <a:solidFill>
                <a:srgbClr val="000000"/>
              </a:solidFill>
            </a:endParaRPr>
          </a:p>
          <a:p>
            <a:pPr algn="l"/>
            <a:endParaRPr lang="en-US" dirty="0">
              <a:solidFill>
                <a:srgbClr val="000000"/>
              </a:solidFill>
            </a:endParaRPr>
          </a:p>
          <a:p>
            <a:pPr algn="l"/>
            <a:endParaRPr lang="en-US" dirty="0">
              <a:solidFill>
                <a:srgbClr val="000000"/>
              </a:solidFill>
            </a:endParaRPr>
          </a:p>
          <a:p>
            <a:pPr algn="l"/>
            <a:endParaRPr lang="en-US" dirty="0">
              <a:solidFill>
                <a:srgbClr val="000000"/>
              </a:solidFill>
            </a:endParaRPr>
          </a:p>
          <a:p>
            <a:pPr algn="l"/>
            <a:endParaRPr lang="en-US" dirty="0">
              <a:solidFill>
                <a:srgbClr val="000000"/>
              </a:solidFill>
            </a:endParaRPr>
          </a:p>
          <a:p>
            <a:pPr algn="l"/>
            <a:endParaRPr lang="en-US" dirty="0">
              <a:solidFill>
                <a:srgbClr val="000000"/>
              </a:solidFill>
            </a:endParaRPr>
          </a:p>
          <a:p>
            <a:pPr algn="l"/>
            <a:endParaRPr lang="en-US" dirty="0">
              <a:solidFill>
                <a:srgbClr val="000000"/>
              </a:solidFill>
            </a:endParaRPr>
          </a:p>
          <a:p>
            <a:pPr marL="285750" indent="-285750" algn="l">
              <a:buFont typeface="Wingdings" pitchFamily="2" charset="2"/>
              <a:buChar char="ü"/>
            </a:pPr>
            <a:r>
              <a:rPr lang="en-US" i="1" u="sng" strike="noStrike" dirty="0">
                <a:solidFill>
                  <a:srgbClr val="000000"/>
                </a:solidFill>
                <a:effectLst/>
              </a:rPr>
              <a:t>Grading</a:t>
            </a: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: 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Προσδιορίζει τον ρυθμό εξέλιξης της νόσου λαμβάνοντας υπόψη </a:t>
            </a:r>
            <a:endParaRPr lang="en-US" b="0" i="0" u="none" strike="noStrike" dirty="0">
              <a:solidFill>
                <a:srgbClr val="000000"/>
              </a:solidFill>
              <a:effectLst/>
            </a:endParaRPr>
          </a:p>
          <a:p>
            <a:pPr algn="l"/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παράγοντες όπως το κάπνισμα και τον έλεγχο του διαβήτη.</a:t>
            </a:r>
          </a:p>
          <a:p>
            <a:endParaRPr lang="el-GR" dirty="0"/>
          </a:p>
        </p:txBody>
      </p:sp>
      <p:pic>
        <p:nvPicPr>
          <p:cNvPr id="6" name="Εικόνα 5">
            <a:extLst>
              <a:ext uri="{FF2B5EF4-FFF2-40B4-BE49-F238E27FC236}">
                <a16:creationId xmlns:a16="http://schemas.microsoft.com/office/drawing/2014/main" id="{C6349125-26D5-6C1F-E042-EE47050445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616" y="245069"/>
            <a:ext cx="8238744" cy="636786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53696AF-98AD-509F-2FDA-A83105AC55B8}"/>
              </a:ext>
            </a:extLst>
          </p:cNvPr>
          <p:cNvSpPr txBox="1"/>
          <p:nvPr/>
        </p:nvSpPr>
        <p:spPr>
          <a:xfrm>
            <a:off x="3730752" y="6622703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1000" dirty="0" err="1"/>
              <a:t>https</a:t>
            </a:r>
            <a:r>
              <a:rPr lang="el-GR" sz="1000" dirty="0"/>
              <a:t>://</a:t>
            </a:r>
            <a:r>
              <a:rPr lang="el-GR" sz="1000" dirty="0" err="1"/>
              <a:t>modernperio.com</a:t>
            </a:r>
            <a:r>
              <a:rPr lang="el-GR" sz="1000" dirty="0"/>
              <a:t>/</a:t>
            </a:r>
            <a:r>
              <a:rPr lang="el-GR" sz="1000" dirty="0" err="1"/>
              <a:t>periodontal-diseases</a:t>
            </a:r>
            <a:r>
              <a:rPr lang="el-GR" sz="1000" dirty="0"/>
              <a:t>/</a:t>
            </a:r>
            <a:r>
              <a:rPr lang="el-GR" sz="1000" dirty="0" err="1"/>
              <a:t>periodontal</a:t>
            </a:r>
            <a:r>
              <a:rPr lang="el-GR" sz="1000" dirty="0"/>
              <a:t>-</a:t>
            </a:r>
            <a:r>
              <a:rPr lang="el-GR" sz="1000" dirty="0" err="1"/>
              <a:t>staging</a:t>
            </a:r>
            <a:r>
              <a:rPr lang="el-GR" sz="1000" dirty="0"/>
              <a:t>-and-</a:t>
            </a:r>
            <a:r>
              <a:rPr lang="el-GR" sz="1000" dirty="0" err="1"/>
              <a:t>grading</a:t>
            </a:r>
            <a:r>
              <a:rPr lang="el-GR" sz="1000" dirty="0"/>
              <a:t>/</a:t>
            </a:r>
          </a:p>
        </p:txBody>
      </p:sp>
      <p:pic>
        <p:nvPicPr>
          <p:cNvPr id="4" name="Εικόνα 3">
            <a:extLst>
              <a:ext uri="{FF2B5EF4-FFF2-40B4-BE49-F238E27FC236}">
                <a16:creationId xmlns:a16="http://schemas.microsoft.com/office/drawing/2014/main" id="{E85EF0A2-81B6-9EDA-EF00-9730CF0749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9419" y="644957"/>
            <a:ext cx="5041138" cy="5568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0467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E96F0C-5DAC-1768-373D-DCB098B652DC}"/>
              </a:ext>
            </a:extLst>
          </p:cNvPr>
          <p:cNvSpPr txBox="1"/>
          <p:nvPr/>
        </p:nvSpPr>
        <p:spPr>
          <a:xfrm>
            <a:off x="393830" y="134112"/>
            <a:ext cx="114043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600" b="1" i="1" u="sng" strike="noStrike" dirty="0">
                <a:solidFill>
                  <a:srgbClr val="000000"/>
                </a:solidFill>
                <a:effectLst/>
                <a:latin typeface="-webkit-standard"/>
              </a:rPr>
              <a:t>Επιπτώσεις στην Υγεία αν Δεν Αντιμετωπιστούν η Ουλίτιδα και η Περιοδοντίτιδα</a:t>
            </a:r>
            <a:endParaRPr lang="el-GR" sz="2600" b="1" i="1" u="sng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894326-B291-8BFD-67FE-24A93B6069E4}"/>
              </a:ext>
            </a:extLst>
          </p:cNvPr>
          <p:cNvSpPr txBox="1"/>
          <p:nvPr/>
        </p:nvSpPr>
        <p:spPr>
          <a:xfrm>
            <a:off x="393830" y="1463242"/>
            <a:ext cx="6804683" cy="43704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l-GR" sz="2200" b="1" dirty="0">
                <a:solidFill>
                  <a:srgbClr val="000000"/>
                </a:solidFill>
              </a:rPr>
              <a:t>Α) </a:t>
            </a:r>
            <a:r>
              <a:rPr lang="el-GR" sz="2200" b="1" i="0" u="none" strike="noStrike" dirty="0">
                <a:solidFill>
                  <a:srgbClr val="000000"/>
                </a:solidFill>
                <a:effectLst/>
              </a:rPr>
              <a:t>Στοματικές Επιπτώσεις</a:t>
            </a:r>
          </a:p>
          <a:p>
            <a:pPr algn="l"/>
            <a:endParaRPr lang="el-GR" sz="2200" b="1" i="0" u="none" strike="noStrike" dirty="0">
              <a:solidFill>
                <a:srgbClr val="000000"/>
              </a:solidFill>
              <a:effectLst/>
            </a:endParaRPr>
          </a:p>
          <a:p>
            <a:pPr marL="285750" indent="-285750" algn="l">
              <a:buFont typeface="Wingdings" pitchFamily="2" charset="2"/>
              <a:buChar char="Ø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Απώλεια δοντιών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: Η μη </a:t>
            </a:r>
            <a:r>
              <a:rPr lang="el-GR" b="0" i="0" u="none" strike="noStrike" dirty="0" err="1">
                <a:solidFill>
                  <a:srgbClr val="000000"/>
                </a:solidFill>
                <a:effectLst/>
              </a:rPr>
              <a:t>θεραπευόμενη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 περιοδοντίτιδα </a:t>
            </a:r>
          </a:p>
          <a:p>
            <a:pPr algn="l"/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μπορεί να οδηγήσει σε απορρόφηση της υποκείμενης οστικής δομής, </a:t>
            </a:r>
          </a:p>
          <a:p>
            <a:pPr algn="l"/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οδηγώντας τελικά στην απώλεια των δοντιών.</a:t>
            </a:r>
          </a:p>
          <a:p>
            <a:pPr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marL="285750" indent="-285750" algn="l">
              <a:buFont typeface="Wingdings" pitchFamily="2" charset="2"/>
              <a:buChar char="Ø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Δυσοσμία στόματος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: Η παρατεταμένη φλεγμονή ευνοεί τη </a:t>
            </a:r>
          </a:p>
          <a:p>
            <a:pPr algn="l"/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συσσώρευση μικροβίων, που προκαλούν κακοσμία.</a:t>
            </a:r>
          </a:p>
          <a:p>
            <a:pPr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marL="285750" indent="-285750" algn="l">
              <a:buFont typeface="Wingdings" pitchFamily="2" charset="2"/>
              <a:buChar char="Ø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Διαταραχή της αισθητικής και λειτουργίας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: Η απώλεια οδοντικών </a:t>
            </a:r>
          </a:p>
          <a:p>
            <a:pPr algn="l"/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μονάδων επηρεάζει την αισθητική του προσώπου και τη μάσηση.</a:t>
            </a:r>
          </a:p>
          <a:p>
            <a:pPr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marL="285750" indent="-285750" algn="l">
              <a:buFont typeface="Wingdings" pitchFamily="2" charset="2"/>
              <a:buChar char="Ø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Προβλήματα αποκατάστασης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: Η προχωρημένη απώλεια οστού </a:t>
            </a:r>
          </a:p>
          <a:p>
            <a:pPr algn="l"/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δυσκολεύει τη χρήση εμφυτευμάτων.</a:t>
            </a:r>
          </a:p>
          <a:p>
            <a:endParaRPr lang="el-GR" dirty="0"/>
          </a:p>
        </p:txBody>
      </p:sp>
      <p:pic>
        <p:nvPicPr>
          <p:cNvPr id="5" name="Εικόνα 4">
            <a:extLst>
              <a:ext uri="{FF2B5EF4-FFF2-40B4-BE49-F238E27FC236}">
                <a16:creationId xmlns:a16="http://schemas.microsoft.com/office/drawing/2014/main" id="{59322A36-813D-9502-98BC-75C721235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4666" y="920242"/>
            <a:ext cx="3009900" cy="19939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5492482-E600-E0A4-D015-55A503073BAA}"/>
              </a:ext>
            </a:extLst>
          </p:cNvPr>
          <p:cNvSpPr txBox="1"/>
          <p:nvPr/>
        </p:nvSpPr>
        <p:spPr>
          <a:xfrm>
            <a:off x="7748016" y="2914142"/>
            <a:ext cx="27432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900" dirty="0" err="1"/>
              <a:t>https</a:t>
            </a:r>
            <a:r>
              <a:rPr lang="el-GR" sz="900" dirty="0"/>
              <a:t>://</a:t>
            </a:r>
            <a:r>
              <a:rPr lang="el-GR" sz="900" dirty="0" err="1"/>
              <a:t>www.withersperio.com</a:t>
            </a:r>
            <a:r>
              <a:rPr lang="el-GR" sz="900" dirty="0"/>
              <a:t>/</a:t>
            </a:r>
            <a:r>
              <a:rPr lang="el-GR" sz="900" dirty="0" err="1"/>
              <a:t>tooth</a:t>
            </a:r>
            <a:r>
              <a:rPr lang="el-GR" sz="900" dirty="0"/>
              <a:t>-and-</a:t>
            </a:r>
            <a:r>
              <a:rPr lang="el-GR" sz="900" dirty="0" err="1"/>
              <a:t>bone</a:t>
            </a:r>
            <a:r>
              <a:rPr lang="el-GR" sz="900" dirty="0"/>
              <a:t>-</a:t>
            </a:r>
            <a:r>
              <a:rPr lang="el-GR" sz="900" dirty="0" err="1"/>
              <a:t>loss</a:t>
            </a:r>
            <a:r>
              <a:rPr lang="el-GR" sz="900" dirty="0"/>
              <a:t>/</a:t>
            </a:r>
          </a:p>
        </p:txBody>
      </p:sp>
      <p:pic>
        <p:nvPicPr>
          <p:cNvPr id="9" name="Εικόνα 8">
            <a:extLst>
              <a:ext uri="{FF2B5EF4-FFF2-40B4-BE49-F238E27FC236}">
                <a16:creationId xmlns:a16="http://schemas.microsoft.com/office/drawing/2014/main" id="{8905BDD9-2606-35E5-6497-06F4A4E176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6266" y="2210879"/>
            <a:ext cx="3009900" cy="19939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95A3A7-88B5-A037-735A-E9B4C4F22A72}"/>
              </a:ext>
            </a:extLst>
          </p:cNvPr>
          <p:cNvSpPr txBox="1"/>
          <p:nvPr/>
        </p:nvSpPr>
        <p:spPr>
          <a:xfrm>
            <a:off x="8883777" y="4189390"/>
            <a:ext cx="348157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800" dirty="0" err="1"/>
              <a:t>https</a:t>
            </a:r>
            <a:r>
              <a:rPr lang="el-GR" sz="800" dirty="0"/>
              <a:t>://</a:t>
            </a:r>
            <a:r>
              <a:rPr lang="el-GR" sz="800" dirty="0" err="1"/>
              <a:t>fermeliadental.com</a:t>
            </a:r>
            <a:r>
              <a:rPr lang="el-GR" sz="800" dirty="0"/>
              <a:t>/say-it-loud-9-easy-ways-to-get-rid-of-bad-breath/</a:t>
            </a:r>
          </a:p>
        </p:txBody>
      </p:sp>
      <p:pic>
        <p:nvPicPr>
          <p:cNvPr id="15" name="Εικόνα 14">
            <a:extLst>
              <a:ext uri="{FF2B5EF4-FFF2-40B4-BE49-F238E27FC236}">
                <a16:creationId xmlns:a16="http://schemas.microsoft.com/office/drawing/2014/main" id="{6F5E9DB6-D4A4-214D-EFAE-7158C84CDB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9570" y="3248025"/>
            <a:ext cx="2321086" cy="332003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1A9D4-C793-F1FE-3D63-0EE7399F8ECA}"/>
              </a:ext>
            </a:extLst>
          </p:cNvPr>
          <p:cNvSpPr txBox="1"/>
          <p:nvPr/>
        </p:nvSpPr>
        <p:spPr>
          <a:xfrm>
            <a:off x="7317385" y="6555694"/>
            <a:ext cx="250545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900" dirty="0" err="1"/>
              <a:t>https</a:t>
            </a:r>
            <a:r>
              <a:rPr lang="el-GR" sz="900" dirty="0"/>
              <a:t>://</a:t>
            </a:r>
            <a:r>
              <a:rPr lang="el-GR" sz="900" dirty="0" err="1"/>
              <a:t>implantperiocenter.com</a:t>
            </a:r>
            <a:r>
              <a:rPr lang="el-GR" sz="900" dirty="0"/>
              <a:t>/</a:t>
            </a:r>
            <a:r>
              <a:rPr lang="el-GR" sz="900" dirty="0" err="1"/>
              <a:t>dental-implants</a:t>
            </a:r>
            <a:r>
              <a:rPr lang="el-GR" sz="900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343873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F41265-29A6-5BEA-D19E-A50AC956AAEA}"/>
              </a:ext>
            </a:extLst>
          </p:cNvPr>
          <p:cNvSpPr txBox="1"/>
          <p:nvPr/>
        </p:nvSpPr>
        <p:spPr>
          <a:xfrm>
            <a:off x="256032" y="966787"/>
            <a:ext cx="7855612" cy="4924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200" b="1" i="0" u="none" strike="noStrike" dirty="0">
                <a:solidFill>
                  <a:srgbClr val="000000"/>
                </a:solidFill>
                <a:effectLst/>
              </a:rPr>
              <a:t>B) </a:t>
            </a:r>
            <a:r>
              <a:rPr lang="el-GR" sz="2200" b="1" i="0" u="none" strike="noStrike" dirty="0">
                <a:solidFill>
                  <a:srgbClr val="000000"/>
                </a:solidFill>
                <a:effectLst/>
              </a:rPr>
              <a:t>Συστημικές Επιπτώσεις</a:t>
            </a:r>
            <a:endParaRPr lang="en-US" sz="2200" b="1" i="0" u="none" strike="noStrike" dirty="0">
              <a:solidFill>
                <a:srgbClr val="000000"/>
              </a:solidFill>
              <a:effectLst/>
            </a:endParaRPr>
          </a:p>
          <a:p>
            <a:pPr algn="l"/>
            <a:endParaRPr lang="el-GR" sz="2200" b="1" i="0" u="none" strike="noStrike" dirty="0">
              <a:solidFill>
                <a:srgbClr val="000000"/>
              </a:solidFill>
              <a:effectLst/>
            </a:endParaRPr>
          </a:p>
          <a:p>
            <a:pPr marL="285750" indent="-285750" algn="l">
              <a:buFont typeface="Wingdings" pitchFamily="2" charset="2"/>
              <a:buChar char="Ø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Κατάσταση φλεγμονής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: Τα βακτήρια και οι τοξίνες </a:t>
            </a:r>
            <a:endParaRPr lang="en-US" b="0" i="0" u="none" strike="noStrike" dirty="0">
              <a:solidFill>
                <a:srgbClr val="000000"/>
              </a:solidFill>
              <a:effectLst/>
            </a:endParaRPr>
          </a:p>
          <a:p>
            <a:pPr algn="l"/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από την περιοδοντίτιδα μπορούν να εισέλθουν στη συστηματική </a:t>
            </a:r>
            <a:endParaRPr lang="en-US" b="0" i="0" u="none" strike="noStrike" dirty="0">
              <a:solidFill>
                <a:srgbClr val="000000"/>
              </a:solidFill>
              <a:effectLst/>
            </a:endParaRPr>
          </a:p>
          <a:p>
            <a:pPr algn="l"/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κυκλοφορία, προκαλώντας συστηματική φλεγμονή.</a:t>
            </a:r>
            <a:endParaRPr lang="en-US" b="0" i="0" u="none" strike="noStrike" dirty="0">
              <a:solidFill>
                <a:srgbClr val="000000"/>
              </a:solidFill>
              <a:effectLst/>
            </a:endParaRPr>
          </a:p>
          <a:p>
            <a:pPr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marL="285750" indent="-285750" algn="l">
              <a:buFont typeface="Wingdings" pitchFamily="2" charset="2"/>
              <a:buChar char="Ø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Αυξημένος καρδιαγγειακός κίνδυνος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: Σχετίζεται με την </a:t>
            </a:r>
            <a:endParaRPr lang="en-US" b="0" i="0" u="none" strike="noStrike" dirty="0">
              <a:solidFill>
                <a:srgbClr val="000000"/>
              </a:solidFill>
              <a:effectLst/>
            </a:endParaRPr>
          </a:p>
          <a:p>
            <a:pPr algn="l"/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αθηροσκλήρωση και τα εμφράγματα λόγω φλεγμονωδών </a:t>
            </a:r>
            <a:endParaRPr lang="en-US" b="0" i="0" u="none" strike="noStrike" dirty="0">
              <a:solidFill>
                <a:srgbClr val="000000"/>
              </a:solidFill>
              <a:effectLst/>
            </a:endParaRPr>
          </a:p>
          <a:p>
            <a:pPr algn="l"/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μορίων όπως η </a:t>
            </a: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C-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αντιδρώσα πρωτεΐνη (</a:t>
            </a: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CRP).</a:t>
            </a:r>
          </a:p>
          <a:p>
            <a:pPr algn="l"/>
            <a:endParaRPr lang="en-US" b="0" i="0" u="none" strike="noStrike" dirty="0">
              <a:solidFill>
                <a:srgbClr val="000000"/>
              </a:solidFill>
              <a:effectLst/>
            </a:endParaRPr>
          </a:p>
          <a:p>
            <a:pPr marL="285750" indent="-285750" algn="l">
              <a:buFont typeface="Wingdings" pitchFamily="2" charset="2"/>
              <a:buChar char="Ø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Σακχαρώδης διαβήτης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: Η χρόνια φλεγμονή επηρεάζει τη </a:t>
            </a:r>
            <a:r>
              <a:rPr lang="el-GR" b="0" i="0" u="none" strike="noStrike" dirty="0" err="1">
                <a:solidFill>
                  <a:srgbClr val="000000"/>
                </a:solidFill>
                <a:effectLst/>
              </a:rPr>
              <a:t>γλυκαιμική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 ρύθμιση.</a:t>
            </a:r>
            <a:endParaRPr lang="en-US" b="0" i="0" u="none" strike="noStrike" dirty="0">
              <a:solidFill>
                <a:srgbClr val="000000"/>
              </a:solidFill>
              <a:effectLst/>
            </a:endParaRPr>
          </a:p>
          <a:p>
            <a:pPr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marL="285750" indent="-285750" algn="l">
              <a:buFont typeface="Wingdings" pitchFamily="2" charset="2"/>
              <a:buChar char="Ø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Επιπλοκές κύησης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: Συνδέεται με πρόωρο τοκετό ή χαμηλό βάρος γέννησης.</a:t>
            </a:r>
            <a:endParaRPr lang="en-US" b="0" i="0" u="none" strike="noStrike" dirty="0">
              <a:solidFill>
                <a:srgbClr val="000000"/>
              </a:solidFill>
              <a:effectLst/>
            </a:endParaRPr>
          </a:p>
          <a:p>
            <a:pPr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marL="285750" indent="-285750" algn="l">
              <a:buFont typeface="Wingdings" pitchFamily="2" charset="2"/>
              <a:buChar char="Ø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Αναπνευστικές λοιμώξεις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: Η </a:t>
            </a:r>
            <a:r>
              <a:rPr lang="el-GR" b="0" i="0" u="none" strike="noStrike" dirty="0" err="1">
                <a:solidFill>
                  <a:srgbClr val="000000"/>
                </a:solidFill>
                <a:effectLst/>
              </a:rPr>
              <a:t>εισρόφηση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 βακτηρίων από το στόμα </a:t>
            </a:r>
            <a:endParaRPr lang="en-US" b="0" i="0" u="none" strike="noStrike" dirty="0">
              <a:solidFill>
                <a:srgbClr val="000000"/>
              </a:solidFill>
              <a:effectLst/>
            </a:endParaRPr>
          </a:p>
          <a:p>
            <a:pPr algn="l"/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μπορεί να οδηγήσει σε λοιμώξεις του αναπνευστικού.</a:t>
            </a:r>
          </a:p>
          <a:p>
            <a:endParaRPr lang="el-GR" dirty="0"/>
          </a:p>
        </p:txBody>
      </p:sp>
      <p:pic>
        <p:nvPicPr>
          <p:cNvPr id="4" name="Εικόνα 3">
            <a:extLst>
              <a:ext uri="{FF2B5EF4-FFF2-40B4-BE49-F238E27FC236}">
                <a16:creationId xmlns:a16="http://schemas.microsoft.com/office/drawing/2014/main" id="{4B74C1D6-9303-AF92-E1BA-6689FE151F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9321" y="123411"/>
            <a:ext cx="3881165" cy="168675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7DAD0E1-7018-1454-812B-637AA6F45C4E}"/>
              </a:ext>
            </a:extLst>
          </p:cNvPr>
          <p:cNvSpPr txBox="1"/>
          <p:nvPr/>
        </p:nvSpPr>
        <p:spPr>
          <a:xfrm>
            <a:off x="7529321" y="1810162"/>
            <a:ext cx="388924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900" dirty="0" err="1"/>
              <a:t>https</a:t>
            </a:r>
            <a:r>
              <a:rPr lang="el-GR" sz="900" dirty="0"/>
              <a:t>://</a:t>
            </a:r>
            <a:r>
              <a:rPr lang="el-GR" sz="900" dirty="0" err="1"/>
              <a:t>hellosmiledental.com</a:t>
            </a:r>
            <a:r>
              <a:rPr lang="el-GR" sz="900" dirty="0"/>
              <a:t>/</a:t>
            </a:r>
            <a:r>
              <a:rPr lang="el-GR" sz="900" dirty="0" err="1"/>
              <a:t>define-inflammation-what-causes-inflammation</a:t>
            </a:r>
            <a:r>
              <a:rPr lang="el-GR" sz="900" dirty="0"/>
              <a:t>/</a:t>
            </a:r>
          </a:p>
        </p:txBody>
      </p:sp>
      <p:pic>
        <p:nvPicPr>
          <p:cNvPr id="8" name="Εικόνα 7">
            <a:extLst>
              <a:ext uri="{FF2B5EF4-FFF2-40B4-BE49-F238E27FC236}">
                <a16:creationId xmlns:a16="http://schemas.microsoft.com/office/drawing/2014/main" id="{D0C842C3-37D1-AD54-AFB3-7F7AEBA660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6866" y="966786"/>
            <a:ext cx="3128518" cy="31285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7A7226B-52F8-07CF-46C5-A9C287D02066}"/>
              </a:ext>
            </a:extLst>
          </p:cNvPr>
          <p:cNvSpPr txBox="1"/>
          <p:nvPr/>
        </p:nvSpPr>
        <p:spPr>
          <a:xfrm>
            <a:off x="8405749" y="4095304"/>
            <a:ext cx="373075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700" dirty="0" err="1"/>
              <a:t>https</a:t>
            </a:r>
            <a:r>
              <a:rPr lang="el-GR" sz="700" dirty="0"/>
              <a:t>://</a:t>
            </a:r>
            <a:r>
              <a:rPr lang="el-GR" sz="700" dirty="0" err="1"/>
              <a:t>www.netmeds.com</a:t>
            </a:r>
            <a:r>
              <a:rPr lang="el-GR" sz="700" dirty="0"/>
              <a:t>/</a:t>
            </a:r>
            <a:r>
              <a:rPr lang="el-GR" sz="700" dirty="0" err="1"/>
              <a:t>health-library</a:t>
            </a:r>
            <a:r>
              <a:rPr lang="el-GR" sz="700" dirty="0"/>
              <a:t>/post/</a:t>
            </a:r>
            <a:r>
              <a:rPr lang="el-GR" sz="700" dirty="0" err="1"/>
              <a:t>atherosclerosis</a:t>
            </a:r>
            <a:r>
              <a:rPr lang="el-GR" sz="700" dirty="0"/>
              <a:t>-</a:t>
            </a:r>
            <a:r>
              <a:rPr lang="el-GR" sz="700" dirty="0" err="1"/>
              <a:t>causes</a:t>
            </a:r>
            <a:r>
              <a:rPr lang="el-GR" sz="700" dirty="0"/>
              <a:t>-</a:t>
            </a:r>
            <a:r>
              <a:rPr lang="el-GR" sz="700" dirty="0" err="1"/>
              <a:t>symptoms</a:t>
            </a:r>
            <a:r>
              <a:rPr lang="el-GR" sz="700" dirty="0"/>
              <a:t>-and-</a:t>
            </a:r>
            <a:r>
              <a:rPr lang="el-GR" sz="700" dirty="0" err="1"/>
              <a:t>treatment</a:t>
            </a:r>
            <a:endParaRPr lang="el-GR" sz="700" dirty="0"/>
          </a:p>
        </p:txBody>
      </p:sp>
      <p:pic>
        <p:nvPicPr>
          <p:cNvPr id="12" name="Εικόνα 11">
            <a:extLst>
              <a:ext uri="{FF2B5EF4-FFF2-40B4-BE49-F238E27FC236}">
                <a16:creationId xmlns:a16="http://schemas.microsoft.com/office/drawing/2014/main" id="{3C364008-786E-33D5-DC1C-08C35BC4EE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1644" y="3395470"/>
            <a:ext cx="3009900" cy="19939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A018CC5-0F42-E840-7FC3-F09FBA4803A2}"/>
              </a:ext>
            </a:extLst>
          </p:cNvPr>
          <p:cNvSpPr txBox="1"/>
          <p:nvPr/>
        </p:nvSpPr>
        <p:spPr>
          <a:xfrm>
            <a:off x="7233058" y="5389370"/>
            <a:ext cx="476707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900" dirty="0" err="1"/>
              <a:t>https</a:t>
            </a:r>
            <a:r>
              <a:rPr lang="el-GR" sz="900" dirty="0"/>
              <a:t>://</a:t>
            </a:r>
            <a:r>
              <a:rPr lang="el-GR" sz="900" dirty="0" err="1"/>
              <a:t>likeitviral.com</a:t>
            </a:r>
            <a:r>
              <a:rPr lang="el-GR" sz="900" dirty="0"/>
              <a:t>/</a:t>
            </a:r>
            <a:r>
              <a:rPr lang="el-GR" sz="900" dirty="0" err="1"/>
              <a:t>omg</a:t>
            </a:r>
            <a:r>
              <a:rPr lang="el-GR" sz="900" dirty="0"/>
              <a:t>/7-amazing-facts-about-premature-babies-that-you-had-no-clue-about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BAF1569-6606-38C5-F6F1-DB47EBC932CA}"/>
              </a:ext>
            </a:extLst>
          </p:cNvPr>
          <p:cNvSpPr txBox="1"/>
          <p:nvPr/>
        </p:nvSpPr>
        <p:spPr>
          <a:xfrm>
            <a:off x="9229344" y="60716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l-GR" dirty="0"/>
          </a:p>
        </p:txBody>
      </p:sp>
      <p:pic>
        <p:nvPicPr>
          <p:cNvPr id="3080" name="Picture 8">
            <a:extLst>
              <a:ext uri="{FF2B5EF4-FFF2-40B4-BE49-F238E27FC236}">
                <a16:creationId xmlns:a16="http://schemas.microsoft.com/office/drawing/2014/main" id="{4DA1AC64-D90A-CCF1-4E41-C6F38519C3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7274" y="4407506"/>
            <a:ext cx="3292856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74BD5C53-6911-C0BE-73BB-5DCC1D249F31}"/>
              </a:ext>
            </a:extLst>
          </p:cNvPr>
          <p:cNvSpPr txBox="1"/>
          <p:nvPr/>
        </p:nvSpPr>
        <p:spPr>
          <a:xfrm>
            <a:off x="9073542" y="6621880"/>
            <a:ext cx="256032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300" dirty="0" err="1"/>
              <a:t>https</a:t>
            </a:r>
            <a:r>
              <a:rPr lang="el-GR" sz="300" dirty="0"/>
              <a:t>://</a:t>
            </a:r>
            <a:r>
              <a:rPr lang="el-GR" sz="300" dirty="0" err="1"/>
              <a:t>www.pulmonologyadvisor.com</a:t>
            </a:r>
            <a:r>
              <a:rPr lang="el-GR" sz="300" dirty="0"/>
              <a:t>/</a:t>
            </a:r>
            <a:r>
              <a:rPr lang="el-GR" sz="300" dirty="0" err="1"/>
              <a:t>home</a:t>
            </a:r>
            <a:r>
              <a:rPr lang="el-GR" sz="300" dirty="0"/>
              <a:t>/</a:t>
            </a:r>
            <a:r>
              <a:rPr lang="el-GR" sz="300" dirty="0" err="1"/>
              <a:t>topics</a:t>
            </a:r>
            <a:r>
              <a:rPr lang="el-GR" sz="300" dirty="0"/>
              <a:t>/</a:t>
            </a:r>
            <a:r>
              <a:rPr lang="el-GR" sz="300" dirty="0" err="1"/>
              <a:t>lung-infection</a:t>
            </a:r>
            <a:r>
              <a:rPr lang="el-GR" sz="300" dirty="0"/>
              <a:t>/evaluating-lung-recruitability-in-acute-respiratory-distress-syndrome-from-covid-19/</a:t>
            </a:r>
          </a:p>
        </p:txBody>
      </p:sp>
    </p:spTree>
    <p:extLst>
      <p:ext uri="{BB962C8B-B14F-4D97-AF65-F5344CB8AC3E}">
        <p14:creationId xmlns:p14="http://schemas.microsoft.com/office/powerpoint/2010/main" val="3985473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9BD606-CB88-411C-8593-C6BB03E6CB66}"/>
              </a:ext>
            </a:extLst>
          </p:cNvPr>
          <p:cNvSpPr txBox="1"/>
          <p:nvPr/>
        </p:nvSpPr>
        <p:spPr>
          <a:xfrm>
            <a:off x="3938197" y="97536"/>
            <a:ext cx="431560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000" b="1" i="1" u="sng" strike="noStrike" dirty="0">
                <a:solidFill>
                  <a:srgbClr val="0070C0"/>
                </a:solidFill>
                <a:effectLst/>
                <a:latin typeface="-webkit-standard"/>
              </a:rPr>
              <a:t>Θεραπευτική Προσέγγιση</a:t>
            </a:r>
            <a:endParaRPr lang="el-GR" sz="3000" b="1" i="1" u="sng" dirty="0">
              <a:solidFill>
                <a:srgbClr val="0070C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1D2304-CC5E-2984-5615-5EA0297B3F06}"/>
              </a:ext>
            </a:extLst>
          </p:cNvPr>
          <p:cNvSpPr txBox="1"/>
          <p:nvPr/>
        </p:nvSpPr>
        <p:spPr>
          <a:xfrm>
            <a:off x="332434" y="890016"/>
            <a:ext cx="11193449" cy="29238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l">
              <a:buAutoNum type="arabicParenR"/>
            </a:pPr>
            <a:r>
              <a:rPr lang="el-GR" sz="2200" b="1" i="0" u="sng" strike="noStrike" dirty="0">
                <a:solidFill>
                  <a:srgbClr val="000000"/>
                </a:solidFill>
                <a:effectLst/>
              </a:rPr>
              <a:t>Συντηρητικές Μέθοδοι</a:t>
            </a:r>
            <a:endParaRPr lang="en-US" sz="2200" b="1" i="0" u="sng" strike="noStrike" dirty="0">
              <a:solidFill>
                <a:srgbClr val="000000"/>
              </a:solidFill>
              <a:effectLst/>
            </a:endParaRPr>
          </a:p>
          <a:p>
            <a:pPr algn="l"/>
            <a:endParaRPr lang="el-GR" b="1" i="0" u="none" strike="noStrike" dirty="0">
              <a:solidFill>
                <a:srgbClr val="000000"/>
              </a:solidFill>
              <a:effectLst/>
            </a:endParaRPr>
          </a:p>
          <a:p>
            <a:pPr marL="285750" indent="-285750" algn="l">
              <a:buFont typeface="Wingdings" pitchFamily="2" charset="2"/>
              <a:buChar char="Ø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Βασικός καθαρισμός ούλων</a:t>
            </a: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:</a:t>
            </a:r>
          </a:p>
          <a:p>
            <a:pPr algn="l"/>
            <a:endParaRPr lang="en-US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Το </a:t>
            </a:r>
            <a:r>
              <a:rPr lang="en-US" b="1" i="0" u="none" strike="noStrike" dirty="0">
                <a:solidFill>
                  <a:srgbClr val="000000"/>
                </a:solidFill>
                <a:effectLst/>
              </a:rPr>
              <a:t>scaling</a:t>
            </a: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 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απομακρύνει πλάκα και πέτρα από την </a:t>
            </a:r>
            <a:endParaRPr lang="en-US" b="0" i="0" u="none" strike="noStrike" dirty="0">
              <a:solidFill>
                <a:srgbClr val="000000"/>
              </a:solidFill>
              <a:effectLst/>
            </a:endParaRPr>
          </a:p>
          <a:p>
            <a:pPr lvl="1" algn="l"/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επιφάνεια των δοντιών και κάτω από την </a:t>
            </a:r>
            <a:r>
              <a:rPr lang="el-GR" b="0" i="0" u="none" strike="noStrike" dirty="0" err="1">
                <a:solidFill>
                  <a:srgbClr val="000000"/>
                </a:solidFill>
                <a:effectLst/>
              </a:rPr>
              <a:t>ουλοδοντική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 σχισμή.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Το </a:t>
            </a:r>
            <a:r>
              <a:rPr lang="en-US" b="1" i="0" u="none" strike="noStrike" dirty="0">
                <a:solidFill>
                  <a:srgbClr val="000000"/>
                </a:solidFill>
                <a:effectLst/>
              </a:rPr>
              <a:t>root </a:t>
            </a:r>
            <a:r>
              <a:rPr lang="en-US" b="1" i="0" u="none" strike="noStrike" dirty="0" err="1">
                <a:solidFill>
                  <a:srgbClr val="000000"/>
                </a:solidFill>
                <a:effectLst/>
              </a:rPr>
              <a:t>planing</a:t>
            </a: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 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εξομαλύνει τη ρίζα, μειώνοντας την προσκόλληση βακτηρίων.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Αποτελεί την πρώτη γραμμή θεραπείας για τη μείωση της φλεγμονής και τη βελτίωση της υγείας των ούλων.</a:t>
            </a:r>
          </a:p>
          <a:p>
            <a:br>
              <a:rPr lang="el-GR" dirty="0"/>
            </a:br>
            <a:endParaRPr lang="el-GR" dirty="0"/>
          </a:p>
        </p:txBody>
      </p:sp>
      <p:pic>
        <p:nvPicPr>
          <p:cNvPr id="5" name="Εικόνα 4">
            <a:extLst>
              <a:ext uri="{FF2B5EF4-FFF2-40B4-BE49-F238E27FC236}">
                <a16:creationId xmlns:a16="http://schemas.microsoft.com/office/drawing/2014/main" id="{F90CB8F2-152F-CC9C-387F-38FC8F1EC2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9666" y="374535"/>
            <a:ext cx="3009900" cy="1955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39C305-2F05-0FA8-E64A-519CCA41A47B}"/>
              </a:ext>
            </a:extLst>
          </p:cNvPr>
          <p:cNvSpPr txBox="1"/>
          <p:nvPr/>
        </p:nvSpPr>
        <p:spPr>
          <a:xfrm>
            <a:off x="332434" y="3429000"/>
            <a:ext cx="10128157" cy="3600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l">
              <a:buFont typeface="Wingdings" pitchFamily="2" charset="2"/>
              <a:buChar char="Ø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Χρήση φαρμάκων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:</a:t>
            </a:r>
            <a:endParaRPr lang="en-US" b="0" i="0" u="none" strike="noStrike" dirty="0">
              <a:solidFill>
                <a:srgbClr val="000000"/>
              </a:solidFill>
              <a:effectLst/>
            </a:endParaRPr>
          </a:p>
          <a:p>
            <a:pPr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Αντιβιοτικά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: Στοματικά ή τοπικά. 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l-GR" sz="14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Δοξυκυκλίνη</a:t>
            </a:r>
            <a:endParaRPr lang="el-GR" sz="1400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l-GR" sz="14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Αμοξικιλλίνη</a:t>
            </a:r>
            <a:r>
              <a:rPr lang="el-GR" sz="1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+ </a:t>
            </a:r>
            <a:r>
              <a:rPr lang="el-GR" sz="14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Μετρονιδαζόλη</a:t>
            </a:r>
            <a:endParaRPr lang="el-GR" sz="1400" dirty="0">
              <a:solidFill>
                <a:srgbClr val="000000"/>
              </a:solidFill>
              <a:latin typeface="-webkit-standard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l-GR" sz="14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Κλαριθρομυκίνη</a:t>
            </a:r>
            <a:endParaRPr lang="el-GR" sz="1400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l-GR" sz="14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Μετρονιδαζόλη</a:t>
            </a:r>
            <a:r>
              <a:rPr lang="el-GR" sz="1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gel </a:t>
            </a:r>
            <a:endParaRPr lang="el-GR" sz="1400" dirty="0">
              <a:solidFill>
                <a:srgbClr val="000000"/>
              </a:solidFill>
              <a:latin typeface="-webkit-standard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Minocycline microspheres</a:t>
            </a:r>
            <a:endParaRPr lang="el-GR" sz="1400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Chlorhexidine chip</a:t>
            </a:r>
            <a:endParaRPr lang="el-GR" sz="1400" dirty="0">
              <a:solidFill>
                <a:srgbClr val="000000"/>
              </a:solidFill>
              <a:latin typeface="-webkit-standard"/>
            </a:endParaRPr>
          </a:p>
          <a:p>
            <a:pPr lvl="1"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lvl="1" algn="l"/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2. Στοματικά διαλύματα με </a:t>
            </a:r>
            <a:r>
              <a:rPr lang="el-GR" b="1" i="0" u="none" strike="noStrike" dirty="0" err="1">
                <a:solidFill>
                  <a:srgbClr val="000000"/>
                </a:solidFill>
                <a:effectLst/>
              </a:rPr>
              <a:t>χλωρεξιδίνη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: Μειώνουν τη μικροβιακή δραστηριότητα και τη φλεγμονή.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l-GR" sz="14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Διοξειδίνη</a:t>
            </a:r>
            <a:r>
              <a:rPr lang="el-GR" sz="1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του χλωρίου</a:t>
            </a:r>
            <a:endParaRPr lang="el-GR" sz="1400" dirty="0">
              <a:solidFill>
                <a:srgbClr val="000000"/>
              </a:solidFill>
              <a:latin typeface="-webkit-standard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l-GR" sz="1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Στοματικά διαλύματα με αιθέρια έλαια (π.χ., 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Listerine®</a:t>
            </a:r>
            <a:r>
              <a:rPr lang="el-GR" sz="1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)</a:t>
            </a:r>
            <a:endParaRPr lang="el-GR" sz="1400" b="0" i="0" u="none" strike="noStrike" dirty="0">
              <a:solidFill>
                <a:srgbClr val="000000"/>
              </a:solidFill>
              <a:effectLst/>
            </a:endParaRPr>
          </a:p>
          <a:p>
            <a:endParaRPr lang="el-GR" dirty="0"/>
          </a:p>
        </p:txBody>
      </p:sp>
      <p:pic>
        <p:nvPicPr>
          <p:cNvPr id="8" name="Εικόνα 7">
            <a:extLst>
              <a:ext uri="{FF2B5EF4-FFF2-40B4-BE49-F238E27FC236}">
                <a16:creationId xmlns:a16="http://schemas.microsoft.com/office/drawing/2014/main" id="{1A48CC06-0115-A34C-C60B-E27BBD6A94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8852" y="3460762"/>
            <a:ext cx="3009900" cy="1930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8A3E881-56DA-3E73-53B9-95EA6E999242}"/>
              </a:ext>
            </a:extLst>
          </p:cNvPr>
          <p:cNvSpPr txBox="1"/>
          <p:nvPr/>
        </p:nvSpPr>
        <p:spPr>
          <a:xfrm>
            <a:off x="6870772" y="5422924"/>
            <a:ext cx="30099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900" dirty="0" err="1"/>
              <a:t>https</a:t>
            </a:r>
            <a:r>
              <a:rPr lang="el-GR" sz="900" dirty="0"/>
              <a:t>://</a:t>
            </a:r>
            <a:r>
              <a:rPr lang="el-GR" sz="900" dirty="0" err="1"/>
              <a:t>www.allsmilescare.com</a:t>
            </a:r>
            <a:r>
              <a:rPr lang="el-GR" sz="900" dirty="0"/>
              <a:t>/</a:t>
            </a:r>
            <a:r>
              <a:rPr lang="el-GR" sz="900" dirty="0" err="1"/>
              <a:t>benefits</a:t>
            </a:r>
            <a:r>
              <a:rPr lang="el-GR" sz="900" dirty="0"/>
              <a:t>-of-</a:t>
            </a:r>
            <a:r>
              <a:rPr lang="el-GR" sz="900" dirty="0" err="1"/>
              <a:t>mouthwash</a:t>
            </a:r>
            <a:r>
              <a:rPr lang="el-GR" sz="900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36614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6541D2-0BC1-43EE-9996-2318ECDEED1B}"/>
              </a:ext>
            </a:extLst>
          </p:cNvPr>
          <p:cNvSpPr txBox="1"/>
          <p:nvPr/>
        </p:nvSpPr>
        <p:spPr>
          <a:xfrm>
            <a:off x="158496" y="966787"/>
            <a:ext cx="7757316" cy="4924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2) </a:t>
            </a:r>
            <a:r>
              <a:rPr lang="el-GR" sz="2200" b="1" i="0" u="sng" strike="noStrike" dirty="0">
                <a:solidFill>
                  <a:srgbClr val="000000"/>
                </a:solidFill>
                <a:effectLst/>
              </a:rPr>
              <a:t>Επεμβατικές Μέθοδοι</a:t>
            </a:r>
          </a:p>
          <a:p>
            <a:pPr algn="l"/>
            <a:endParaRPr lang="el-GR" sz="2200" b="1" i="0" u="none" strike="noStrike" dirty="0">
              <a:solidFill>
                <a:srgbClr val="000000"/>
              </a:solidFill>
              <a:effectLst/>
            </a:endParaRPr>
          </a:p>
          <a:p>
            <a:pPr marL="285750" indent="-285750" algn="l">
              <a:buFont typeface="Wingdings" pitchFamily="2" charset="2"/>
              <a:buChar char="Ø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Χειρουργικές τεχνικές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:</a:t>
            </a:r>
          </a:p>
          <a:p>
            <a:pPr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Περιοδοντική χειρουργική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: Περιλαμβάνει ανύψωση </a:t>
            </a:r>
          </a:p>
          <a:p>
            <a:pPr lvl="1" algn="l"/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των ούλων</a:t>
            </a: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για καθαρισμό των </a:t>
            </a:r>
            <a:r>
              <a:rPr lang="el-GR" b="0" i="0" u="none" strike="noStrike" dirty="0" err="1">
                <a:solidFill>
                  <a:srgbClr val="000000"/>
                </a:solidFill>
                <a:effectLst/>
              </a:rPr>
              <a:t>βαθέων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 θυλάκων.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l-GR" b="1" i="0" u="none" strike="noStrike" dirty="0" err="1">
                <a:solidFill>
                  <a:srgbClr val="000000"/>
                </a:solidFill>
                <a:effectLst/>
              </a:rPr>
              <a:t>Γινγκιβεκτομή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: Αφαίρεση </a:t>
            </a:r>
            <a:r>
              <a:rPr lang="el-GR" b="0" i="0" u="none" strike="noStrike" dirty="0" err="1">
                <a:solidFill>
                  <a:srgbClr val="000000"/>
                </a:solidFill>
                <a:effectLst/>
              </a:rPr>
              <a:t>υπερπλαστικών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 ή φλεγμονωδών ούλων.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el-GR" dirty="0">
              <a:solidFill>
                <a:srgbClr val="000000"/>
              </a:solidFill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marL="285750" indent="-285750" algn="l">
              <a:buFont typeface="Wingdings" pitchFamily="2" charset="2"/>
              <a:buChar char="Ø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Αναγεννητικές τεχνικές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:</a:t>
            </a:r>
          </a:p>
          <a:p>
            <a:pPr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Χρήση μοσχευμάτων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: Αυξάνουν την οστική μάζα σε περιοχές απώλειας.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Μεμβράνες καθοδηγούμενης </a:t>
            </a:r>
            <a:r>
              <a:rPr lang="el-GR" b="1" i="0" u="none" strike="noStrike" dirty="0" err="1">
                <a:solidFill>
                  <a:srgbClr val="000000"/>
                </a:solidFill>
                <a:effectLst/>
              </a:rPr>
              <a:t>ιστικής</a:t>
            </a: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 αναγέννησης</a:t>
            </a: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: 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Προωθούν </a:t>
            </a:r>
          </a:p>
          <a:p>
            <a:pPr lvl="1" algn="l"/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την αναγέννηση οστών και συνδετικού ιστού.</a:t>
            </a:r>
          </a:p>
          <a:p>
            <a:endParaRPr lang="el-GR" dirty="0"/>
          </a:p>
        </p:txBody>
      </p:sp>
      <p:pic>
        <p:nvPicPr>
          <p:cNvPr id="4" name="Εικόνα 3">
            <a:extLst>
              <a:ext uri="{FF2B5EF4-FFF2-40B4-BE49-F238E27FC236}">
                <a16:creationId xmlns:a16="http://schemas.microsoft.com/office/drawing/2014/main" id="{DEE8C3C5-29B1-33BF-2E07-FE8F0DA8A1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0862" y="292354"/>
            <a:ext cx="3009900" cy="1689100"/>
          </a:xfrm>
          <a:prstGeom prst="rect">
            <a:avLst/>
          </a:prstGeom>
        </p:spPr>
      </p:pic>
      <p:pic>
        <p:nvPicPr>
          <p:cNvPr id="6" name="Εικόνα 5">
            <a:extLst>
              <a:ext uri="{FF2B5EF4-FFF2-40B4-BE49-F238E27FC236}">
                <a16:creationId xmlns:a16="http://schemas.microsoft.com/office/drawing/2014/main" id="{91B65B85-3492-5C03-063A-43E360F099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748" y="1803906"/>
            <a:ext cx="3365756" cy="224383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35AF62D-C1E9-9C9F-43EE-16A9BBDA3537}"/>
              </a:ext>
            </a:extLst>
          </p:cNvPr>
          <p:cNvSpPr txBox="1"/>
          <p:nvPr/>
        </p:nvSpPr>
        <p:spPr>
          <a:xfrm>
            <a:off x="9235058" y="4047743"/>
            <a:ext cx="22311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900" dirty="0" err="1"/>
              <a:t>https</a:t>
            </a:r>
            <a:r>
              <a:rPr lang="el-GR" sz="900" dirty="0"/>
              <a:t>://</a:t>
            </a:r>
            <a:r>
              <a:rPr lang="el-GR" sz="900" dirty="0" err="1"/>
              <a:t>dentistry.com</a:t>
            </a:r>
            <a:r>
              <a:rPr lang="el-GR" sz="900" dirty="0"/>
              <a:t>/</a:t>
            </a:r>
            <a:r>
              <a:rPr lang="el-GR" sz="900" dirty="0" err="1"/>
              <a:t>topics</a:t>
            </a:r>
            <a:r>
              <a:rPr lang="el-GR" sz="900" dirty="0"/>
              <a:t>/</a:t>
            </a:r>
            <a:r>
              <a:rPr lang="el-GR" sz="900" dirty="0" err="1"/>
              <a:t>gingivectomy</a:t>
            </a:r>
            <a:r>
              <a:rPr lang="el-GR" sz="900" dirty="0"/>
              <a:t>/</a:t>
            </a:r>
          </a:p>
        </p:txBody>
      </p:sp>
      <p:pic>
        <p:nvPicPr>
          <p:cNvPr id="10" name="Εικόνα 9">
            <a:extLst>
              <a:ext uri="{FF2B5EF4-FFF2-40B4-BE49-F238E27FC236}">
                <a16:creationId xmlns:a16="http://schemas.microsoft.com/office/drawing/2014/main" id="{2C92DA81-84F0-124A-C38B-FF4218A427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0108" y="3493006"/>
            <a:ext cx="3009900" cy="22479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09EA844-A4BC-EFD3-FCD3-5E1D6D0829F9}"/>
              </a:ext>
            </a:extLst>
          </p:cNvPr>
          <p:cNvSpPr txBox="1"/>
          <p:nvPr/>
        </p:nvSpPr>
        <p:spPr>
          <a:xfrm>
            <a:off x="7241666" y="5736843"/>
            <a:ext cx="398678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900" dirty="0" err="1"/>
              <a:t>https</a:t>
            </a:r>
            <a:r>
              <a:rPr lang="el-GR" sz="900" dirty="0"/>
              <a:t>://</a:t>
            </a:r>
            <a:r>
              <a:rPr lang="el-GR" sz="900" dirty="0" err="1"/>
              <a:t>www.boroughdentalcare.co.uk</a:t>
            </a:r>
            <a:r>
              <a:rPr lang="el-GR" sz="900" dirty="0"/>
              <a:t>/</a:t>
            </a:r>
            <a:r>
              <a:rPr lang="el-GR" sz="900" dirty="0" err="1"/>
              <a:t>service</a:t>
            </a:r>
            <a:r>
              <a:rPr lang="el-GR" sz="900" dirty="0"/>
              <a:t>/</a:t>
            </a:r>
            <a:r>
              <a:rPr lang="el-GR" sz="900" dirty="0" err="1"/>
              <a:t>london-borough-dental-implants</a:t>
            </a:r>
            <a:r>
              <a:rPr lang="el-GR" sz="900" dirty="0"/>
              <a:t>/</a:t>
            </a:r>
          </a:p>
        </p:txBody>
      </p:sp>
      <p:pic>
        <p:nvPicPr>
          <p:cNvPr id="14" name="Εικόνα 13">
            <a:extLst>
              <a:ext uri="{FF2B5EF4-FFF2-40B4-BE49-F238E27FC236}">
                <a16:creationId xmlns:a16="http://schemas.microsoft.com/office/drawing/2014/main" id="{5ADA012A-CCE4-C997-6762-4422458D93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9266" y="1098931"/>
            <a:ext cx="3162296" cy="309905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EED4C07-ED57-1A95-500A-9C7301DC6E19}"/>
              </a:ext>
            </a:extLst>
          </p:cNvPr>
          <p:cNvSpPr txBox="1"/>
          <p:nvPr/>
        </p:nvSpPr>
        <p:spPr>
          <a:xfrm>
            <a:off x="0" y="6653587"/>
            <a:ext cx="60960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900" dirty="0" err="1"/>
              <a:t>https</a:t>
            </a:r>
            <a:r>
              <a:rPr lang="el-GR" sz="900" dirty="0"/>
              <a:t>://</a:t>
            </a:r>
            <a:r>
              <a:rPr lang="el-GR" sz="900" dirty="0" err="1"/>
              <a:t>www.saintlukeskc.org</a:t>
            </a:r>
            <a:r>
              <a:rPr lang="el-GR" sz="900" dirty="0"/>
              <a:t>/</a:t>
            </a:r>
            <a:r>
              <a:rPr lang="el-GR" sz="900" dirty="0" err="1"/>
              <a:t>health-library</a:t>
            </a:r>
            <a:r>
              <a:rPr lang="el-GR" sz="900" dirty="0"/>
              <a:t>/</a:t>
            </a:r>
            <a:r>
              <a:rPr lang="el-GR" sz="900" dirty="0" err="1"/>
              <a:t>periodontal-disease-guided-tissue-regeneration-gtr</a:t>
            </a:r>
            <a:endParaRPr lang="el-GR" sz="900" dirty="0"/>
          </a:p>
        </p:txBody>
      </p:sp>
    </p:spTree>
    <p:extLst>
      <p:ext uri="{BB962C8B-B14F-4D97-AF65-F5344CB8AC3E}">
        <p14:creationId xmlns:p14="http://schemas.microsoft.com/office/powerpoint/2010/main" val="1766648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00772C-C5B5-EFAC-8FDF-8DC3DDAC5194}"/>
              </a:ext>
            </a:extLst>
          </p:cNvPr>
          <p:cNvSpPr txBox="1"/>
          <p:nvPr/>
        </p:nvSpPr>
        <p:spPr>
          <a:xfrm>
            <a:off x="146304" y="828288"/>
            <a:ext cx="7703584" cy="52014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l-GR" sz="2200" b="1" dirty="0">
                <a:solidFill>
                  <a:srgbClr val="000000"/>
                </a:solidFill>
              </a:rPr>
              <a:t>Γ) </a:t>
            </a:r>
            <a:r>
              <a:rPr lang="el-GR" sz="2200" b="1" i="0" u="none" strike="noStrike" dirty="0">
                <a:solidFill>
                  <a:srgbClr val="000000"/>
                </a:solidFill>
                <a:effectLst/>
              </a:rPr>
              <a:t>Νέες Προσεγγίσεις</a:t>
            </a:r>
          </a:p>
          <a:p>
            <a:pPr marL="342900" indent="-342900" algn="l">
              <a:buFont typeface="Wingdings" pitchFamily="2" charset="2"/>
              <a:buChar char="Ø"/>
            </a:pPr>
            <a:endParaRPr lang="el-GR" sz="2200" b="1" i="0" u="none" strike="noStrike" dirty="0">
              <a:solidFill>
                <a:srgbClr val="000000"/>
              </a:solidFill>
              <a:effectLst/>
            </a:endParaRPr>
          </a:p>
          <a:p>
            <a:pPr marL="285750" indent="-285750" algn="l">
              <a:buFont typeface="Wingdings" pitchFamily="2" charset="2"/>
              <a:buChar char="Ø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Χρήση λέιζερ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:</a:t>
            </a:r>
          </a:p>
          <a:p>
            <a:pPr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Το λέιζερ στοχεύει στην απομάκρυνση των μολυσμένων </a:t>
            </a:r>
          </a:p>
          <a:p>
            <a:pPr lvl="1" algn="l"/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ιστών και βακτηρίων, μειώνοντας τη φλεγμονή χωρίς να προκαλεί τραύμα.</a:t>
            </a:r>
          </a:p>
          <a:p>
            <a:pPr lvl="1"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marL="285750" indent="-285750" algn="l">
              <a:buFont typeface="Wingdings" pitchFamily="2" charset="2"/>
              <a:buChar char="Ø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Εφαρμογή </a:t>
            </a:r>
            <a:r>
              <a:rPr lang="el-GR" b="1" i="0" u="none" strike="noStrike" dirty="0" err="1">
                <a:solidFill>
                  <a:srgbClr val="000000"/>
                </a:solidFill>
                <a:effectLst/>
              </a:rPr>
              <a:t>προβιοτικών</a:t>
            </a: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 ή πεπτιδίων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:</a:t>
            </a:r>
          </a:p>
          <a:p>
            <a:pPr marL="285750" indent="-285750" algn="l">
              <a:buFont typeface="Wingdings" pitchFamily="2" charset="2"/>
              <a:buChar char="Ø"/>
            </a:pPr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Τα </a:t>
            </a:r>
            <a:r>
              <a:rPr lang="el-GR" b="0" i="0" u="none" strike="noStrike" dirty="0" err="1">
                <a:solidFill>
                  <a:srgbClr val="000000"/>
                </a:solidFill>
                <a:effectLst/>
              </a:rPr>
              <a:t>προβιοτικά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 αποκαθιστούν τη φυσική ισορροπία της μικροβιακής </a:t>
            </a:r>
          </a:p>
          <a:p>
            <a:pPr lvl="1" algn="l"/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χλωρίδας στο στόμα.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Τα πεπτίδια δρουν κατά των παθογόνων μικροοργανισμών.</a:t>
            </a:r>
          </a:p>
          <a:p>
            <a:pPr lvl="1"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marL="285750" indent="-285750" algn="l">
              <a:buFont typeface="Wingdings" pitchFamily="2" charset="2"/>
              <a:buChar char="Ø"/>
            </a:pPr>
            <a:r>
              <a:rPr lang="el-GR" b="1" i="0" u="none" strike="noStrike" dirty="0">
                <a:solidFill>
                  <a:srgbClr val="000000"/>
                </a:solidFill>
                <a:effectLst/>
              </a:rPr>
              <a:t>Ρόλος της </a:t>
            </a:r>
            <a:r>
              <a:rPr lang="el-GR" b="1" i="0" u="none" strike="noStrike" dirty="0" err="1">
                <a:solidFill>
                  <a:srgbClr val="000000"/>
                </a:solidFill>
                <a:effectLst/>
              </a:rPr>
              <a:t>γονιδιωματικής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:</a:t>
            </a:r>
          </a:p>
          <a:p>
            <a:pPr marL="285750" indent="-285750" algn="l">
              <a:buFont typeface="Wingdings" pitchFamily="2" charset="2"/>
              <a:buChar char="Ø"/>
            </a:pPr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Η </a:t>
            </a:r>
            <a:r>
              <a:rPr lang="el-GR" b="0" i="0" u="none" strike="noStrike" dirty="0" err="1">
                <a:solidFill>
                  <a:srgbClr val="000000"/>
                </a:solidFill>
                <a:effectLst/>
              </a:rPr>
              <a:t>γονιδιωματική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 επιτρέπει την εξατομικευμένη θεραπεία, στοχεύοντας</a:t>
            </a:r>
          </a:p>
          <a:p>
            <a:pPr lvl="1" algn="l"/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 γενετικούς παράγοντες που επηρεάζουν τη φλεγμονώδη απόκριση.</a:t>
            </a:r>
          </a:p>
          <a:p>
            <a:endParaRPr lang="el-GR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28FB30CB-6C36-C572-9973-5DA6F437AE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4239" y="170688"/>
            <a:ext cx="3928279" cy="2621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7962C59-108F-6C6B-9A20-51BC2B8BFA52}"/>
              </a:ext>
            </a:extLst>
          </p:cNvPr>
          <p:cNvSpPr txBox="1"/>
          <p:nvPr/>
        </p:nvSpPr>
        <p:spPr>
          <a:xfrm>
            <a:off x="8017658" y="2791968"/>
            <a:ext cx="390144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900" dirty="0" err="1"/>
              <a:t>https</a:t>
            </a:r>
            <a:r>
              <a:rPr lang="el-GR" sz="900" dirty="0"/>
              <a:t>://</a:t>
            </a:r>
            <a:r>
              <a:rPr lang="el-GR" sz="900" dirty="0" err="1"/>
              <a:t>www.queensboroughdental.com</a:t>
            </a:r>
            <a:r>
              <a:rPr lang="el-GR" sz="900" dirty="0"/>
              <a:t>/</a:t>
            </a:r>
            <a:r>
              <a:rPr lang="el-GR" sz="900" dirty="0" err="1"/>
              <a:t>new-westminster-dental-treatments</a:t>
            </a:r>
            <a:r>
              <a:rPr lang="el-GR" sz="900" dirty="0"/>
              <a:t>/</a:t>
            </a:r>
          </a:p>
        </p:txBody>
      </p:sp>
      <p:pic>
        <p:nvPicPr>
          <p:cNvPr id="9" name="Εικόνα 8">
            <a:extLst>
              <a:ext uri="{FF2B5EF4-FFF2-40B4-BE49-F238E27FC236}">
                <a16:creationId xmlns:a16="http://schemas.microsoft.com/office/drawing/2014/main" id="{51CE8407-7323-AB81-7C0A-6FFF9A64F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2629" y="3822960"/>
            <a:ext cx="3919889" cy="220675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1853E2-81CB-8A1A-2BF5-590071943A7E}"/>
              </a:ext>
            </a:extLst>
          </p:cNvPr>
          <p:cNvSpPr txBox="1"/>
          <p:nvPr/>
        </p:nvSpPr>
        <p:spPr>
          <a:xfrm>
            <a:off x="8029850" y="6029713"/>
            <a:ext cx="387705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900" dirty="0" err="1"/>
              <a:t>https</a:t>
            </a:r>
            <a:r>
              <a:rPr lang="el-GR" sz="900" dirty="0"/>
              <a:t>://</a:t>
            </a:r>
            <a:r>
              <a:rPr lang="el-GR" sz="900" dirty="0" err="1"/>
              <a:t>smiles.ai</a:t>
            </a:r>
            <a:r>
              <a:rPr lang="el-GR" sz="900" dirty="0"/>
              <a:t>/in/</a:t>
            </a:r>
            <a:r>
              <a:rPr lang="el-GR" sz="900" dirty="0" err="1"/>
              <a:t>blogs</a:t>
            </a:r>
            <a:r>
              <a:rPr lang="el-GR" sz="900" dirty="0"/>
              <a:t>/the-</a:t>
            </a:r>
            <a:r>
              <a:rPr lang="el-GR" sz="900" dirty="0" err="1"/>
              <a:t>relationship</a:t>
            </a:r>
            <a:r>
              <a:rPr lang="el-GR" sz="900" dirty="0"/>
              <a:t>-</a:t>
            </a:r>
            <a:r>
              <a:rPr lang="el-GR" sz="900" dirty="0" err="1"/>
              <a:t>between</a:t>
            </a:r>
            <a:r>
              <a:rPr lang="el-GR" sz="900" dirty="0"/>
              <a:t>-</a:t>
            </a:r>
            <a:r>
              <a:rPr lang="el-GR" sz="900" dirty="0" err="1"/>
              <a:t>probiotics</a:t>
            </a:r>
            <a:r>
              <a:rPr lang="el-GR" sz="900" dirty="0"/>
              <a:t>-and-</a:t>
            </a:r>
            <a:r>
              <a:rPr lang="el-GR" sz="900" dirty="0" err="1"/>
              <a:t>oral</a:t>
            </a:r>
            <a:r>
              <a:rPr lang="el-GR" sz="900" dirty="0"/>
              <a:t>-</a:t>
            </a:r>
            <a:r>
              <a:rPr lang="el-GR" sz="900" dirty="0" err="1"/>
              <a:t>health</a:t>
            </a:r>
            <a:endParaRPr lang="el-GR" sz="900" dirty="0"/>
          </a:p>
        </p:txBody>
      </p:sp>
    </p:spTree>
    <p:extLst>
      <p:ext uri="{BB962C8B-B14F-4D97-AF65-F5344CB8AC3E}">
        <p14:creationId xmlns:p14="http://schemas.microsoft.com/office/powerpoint/2010/main" val="23539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220AFC4-229A-3EC4-F930-616472528675}"/>
              </a:ext>
            </a:extLst>
          </p:cNvPr>
          <p:cNvSpPr txBox="1"/>
          <p:nvPr/>
        </p:nvSpPr>
        <p:spPr>
          <a:xfrm>
            <a:off x="73152" y="366623"/>
            <a:ext cx="1204569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l-GR" sz="2400" b="1" i="1" u="sng" strike="noStrike" dirty="0">
                <a:solidFill>
                  <a:srgbClr val="000000"/>
                </a:solidFill>
                <a:effectLst/>
              </a:rPr>
              <a:t>Βιβλιογραφία</a:t>
            </a:r>
          </a:p>
          <a:p>
            <a:pPr marL="342900" indent="-342900" algn="l">
              <a:buFont typeface="Courier New" panose="02070309020205020404" pitchFamily="49" charset="0"/>
              <a:buChar char="o"/>
            </a:pPr>
            <a:endParaRPr lang="el-GR" sz="1400" b="1" i="1" u="sng" strike="noStrike" dirty="0">
              <a:solidFill>
                <a:srgbClr val="000000"/>
              </a:solidFill>
              <a:effectLst/>
            </a:endParaRPr>
          </a:p>
          <a:p>
            <a:pPr marL="285750" indent="-285750" algn="l">
              <a:buFont typeface="Courier New" panose="02070309020205020404" pitchFamily="49" charset="0"/>
              <a:buChar char="o"/>
            </a:pP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Slots, J. (2017). </a:t>
            </a:r>
            <a:r>
              <a:rPr lang="en-US" sz="1400" b="0" i="1" u="none" strike="noStrike" dirty="0">
                <a:solidFill>
                  <a:srgbClr val="000000"/>
                </a:solidFill>
                <a:effectLst/>
              </a:rPr>
              <a:t>Probiotics in periodontal health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. </a:t>
            </a:r>
            <a:r>
              <a:rPr lang="en-US" sz="1400" b="1" i="0" u="none" strike="noStrike" dirty="0">
                <a:solidFill>
                  <a:srgbClr val="000000"/>
                </a:solidFill>
                <a:effectLst/>
              </a:rPr>
              <a:t>Periodontology 2000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, 75(1), 150-176. DOI: 10.1111/prd.12220</a:t>
            </a:r>
          </a:p>
          <a:p>
            <a:pPr marL="285750" indent="-285750" algn="l">
              <a:buFont typeface="Courier New" panose="02070309020205020404" pitchFamily="49" charset="0"/>
              <a:buChar char="o"/>
            </a:pP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Sanz, M., et al. (2020). </a:t>
            </a:r>
            <a:r>
              <a:rPr lang="en-US" sz="1400" b="0" i="1" u="none" strike="noStrike" dirty="0">
                <a:solidFill>
                  <a:srgbClr val="000000"/>
                </a:solidFill>
                <a:effectLst/>
              </a:rPr>
              <a:t>Treatment of periodontitis: Current and future options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. </a:t>
            </a:r>
            <a:r>
              <a:rPr lang="en-US" sz="1400" b="1" i="0" u="none" strike="noStrike" dirty="0">
                <a:solidFill>
                  <a:srgbClr val="000000"/>
                </a:solidFill>
                <a:effectLst/>
              </a:rPr>
              <a:t>Journal of Clinical Periodontology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, 47(S22), S195-S210. DOI: 10.1111/jcpe.13241</a:t>
            </a:r>
          </a:p>
          <a:p>
            <a:pPr marL="285750" indent="-285750" algn="l">
              <a:buFont typeface="Courier New" panose="02070309020205020404" pitchFamily="49" charset="0"/>
              <a:buChar char="o"/>
            </a:pPr>
            <a:r>
              <a:rPr lang="en-US" sz="1400" b="0" i="0" u="none" strike="noStrike" dirty="0" err="1">
                <a:solidFill>
                  <a:srgbClr val="000000"/>
                </a:solidFill>
                <a:effectLst/>
              </a:rPr>
              <a:t>Preshaw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, P. M., et al. (2018). </a:t>
            </a:r>
            <a:r>
              <a:rPr lang="en-US" sz="1400" b="0" i="1" u="none" strike="noStrike" dirty="0">
                <a:solidFill>
                  <a:srgbClr val="000000"/>
                </a:solidFill>
                <a:effectLst/>
              </a:rPr>
              <a:t>Antibiotics in periodontal therapy: What works, what doesn’t, and </a:t>
            </a:r>
            <a:r>
              <a:rPr lang="en-US" sz="1400" b="0" i="1" u="none" strike="noStrike" dirty="0" err="1">
                <a:solidFill>
                  <a:srgbClr val="000000"/>
                </a:solidFill>
                <a:effectLst/>
              </a:rPr>
              <a:t>why?</a:t>
            </a:r>
            <a:r>
              <a:rPr lang="en-US" sz="1400" b="1" i="0" u="none" strike="noStrike" dirty="0" err="1">
                <a:solidFill>
                  <a:srgbClr val="000000"/>
                </a:solidFill>
                <a:effectLst/>
              </a:rPr>
              <a:t>Periodontology</a:t>
            </a:r>
            <a:r>
              <a:rPr lang="en-US" sz="1400" b="1" i="0" u="none" strike="noStrike" dirty="0">
                <a:solidFill>
                  <a:srgbClr val="000000"/>
                </a:solidFill>
                <a:effectLst/>
              </a:rPr>
              <a:t> 2000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, 76(1), 90-108. DOI: 10.1111/prd.12236</a:t>
            </a:r>
          </a:p>
          <a:p>
            <a:pPr marL="285750" indent="-285750" algn="l">
              <a:buFont typeface="Courier New" panose="02070309020205020404" pitchFamily="49" charset="0"/>
              <a:buChar char="o"/>
            </a:pP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Armitage, G. C. (2004). </a:t>
            </a:r>
            <a:r>
              <a:rPr lang="en-US" sz="1400" b="0" i="1" u="none" strike="noStrike" dirty="0">
                <a:solidFill>
                  <a:srgbClr val="000000"/>
                </a:solidFill>
                <a:effectLst/>
              </a:rPr>
              <a:t>Diagnosis of periodontal diseases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. </a:t>
            </a:r>
            <a:r>
              <a:rPr lang="en-US" sz="1400" b="1" i="0" u="none" strike="noStrike" dirty="0">
                <a:solidFill>
                  <a:srgbClr val="000000"/>
                </a:solidFill>
                <a:effectLst/>
              </a:rPr>
              <a:t>Journal of Periodontology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, 75(8), 1237-1247. DOI: 10.1902/jop.2004.75.8.1237</a:t>
            </a:r>
          </a:p>
          <a:p>
            <a:pPr marL="285750" indent="-285750" algn="l">
              <a:buFont typeface="Courier New" panose="02070309020205020404" pitchFamily="49" charset="0"/>
              <a:buChar char="o"/>
            </a:pP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Kinane, D. F., &amp; Marshall, G. J. (2001). </a:t>
            </a:r>
            <a:r>
              <a:rPr lang="en-US" sz="1400" b="0" i="1" u="none" strike="noStrike" dirty="0">
                <a:solidFill>
                  <a:srgbClr val="000000"/>
                </a:solidFill>
                <a:effectLst/>
              </a:rPr>
              <a:t>Periodontal manifestations of systemic disease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. </a:t>
            </a:r>
            <a:r>
              <a:rPr lang="en-US" sz="1400" b="1" i="0" u="none" strike="noStrike" dirty="0">
                <a:solidFill>
                  <a:srgbClr val="000000"/>
                </a:solidFill>
                <a:effectLst/>
              </a:rPr>
              <a:t>Journal of Clinical Periodontology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, 28(8), 707-719. DOI: 10.1034/j.1600-051X.2001.280801.x</a:t>
            </a:r>
          </a:p>
          <a:p>
            <a:pPr marL="285750" indent="-285750" algn="l">
              <a:buFont typeface="Courier New" panose="02070309020205020404" pitchFamily="49" charset="0"/>
              <a:buChar char="o"/>
            </a:pP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Chapple, I. L. C., et al. (2018). </a:t>
            </a:r>
            <a:r>
              <a:rPr lang="en-US" sz="1400" b="0" i="1" u="none" strike="noStrike" dirty="0">
                <a:solidFill>
                  <a:srgbClr val="000000"/>
                </a:solidFill>
                <a:effectLst/>
              </a:rPr>
              <a:t>Periodontal health and gingival diseases: Definition and scope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. </a:t>
            </a:r>
            <a:r>
              <a:rPr lang="en-US" sz="1400" b="1" i="0" u="none" strike="noStrike" dirty="0">
                <a:solidFill>
                  <a:srgbClr val="000000"/>
                </a:solidFill>
                <a:effectLst/>
              </a:rPr>
              <a:t>Journal of Clinical Periodontology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, 45(S20), S86-S105. DOI: 10.1111/jcpe.12939</a:t>
            </a:r>
          </a:p>
          <a:p>
            <a:pPr marL="285750" indent="-285750" algn="l">
              <a:buFont typeface="Courier New" panose="02070309020205020404" pitchFamily="49" charset="0"/>
              <a:buChar char="o"/>
            </a:pP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Herrera, D., et al. (2018). </a:t>
            </a:r>
            <a:r>
              <a:rPr lang="en-US" sz="1400" b="0" i="1" u="none" strike="noStrike" dirty="0">
                <a:solidFill>
                  <a:srgbClr val="000000"/>
                </a:solidFill>
                <a:effectLst/>
              </a:rPr>
              <a:t>Adjunctive therapies in the nonsurgical treatment of periodontitis: Systematic review and meta-analysis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. </a:t>
            </a:r>
            <a:r>
              <a:rPr lang="en-US" sz="1400" b="1" i="0" u="none" strike="noStrike" dirty="0">
                <a:solidFill>
                  <a:srgbClr val="000000"/>
                </a:solidFill>
                <a:effectLst/>
              </a:rPr>
              <a:t>Journal of Clinical Periodontology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, 45(S20), S106-S138. DOI: 10.1111/jcpe.12937</a:t>
            </a:r>
          </a:p>
          <a:p>
            <a:pPr marL="285750" indent="-285750" algn="l">
              <a:buFont typeface="Courier New" panose="02070309020205020404" pitchFamily="49" charset="0"/>
              <a:buChar char="o"/>
            </a:pPr>
            <a:r>
              <a:rPr lang="en-US" sz="1400" b="0" i="0" u="none" strike="noStrike" dirty="0" err="1">
                <a:solidFill>
                  <a:srgbClr val="000000"/>
                </a:solidFill>
                <a:effectLst/>
              </a:rPr>
              <a:t>Löe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, H. (1965). </a:t>
            </a:r>
            <a:r>
              <a:rPr lang="en-US" sz="1400" b="0" i="1" u="none" strike="noStrike" dirty="0">
                <a:solidFill>
                  <a:srgbClr val="000000"/>
                </a:solidFill>
                <a:effectLst/>
              </a:rPr>
              <a:t>The gingival index, the plaque index and the retention index systems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. </a:t>
            </a:r>
            <a:r>
              <a:rPr lang="en-US" sz="1400" b="1" i="0" u="none" strike="noStrike" dirty="0">
                <a:solidFill>
                  <a:srgbClr val="000000"/>
                </a:solidFill>
                <a:effectLst/>
              </a:rPr>
              <a:t>Journal of Periodontology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, 36(5), 610-616. DOI: 10.1902/jop.1965.36.5.610</a:t>
            </a:r>
          </a:p>
          <a:p>
            <a:pPr marL="285750" indent="-285750" algn="l">
              <a:buFont typeface="Courier New" panose="02070309020205020404" pitchFamily="49" charset="0"/>
              <a:buChar char="o"/>
            </a:pPr>
            <a:r>
              <a:rPr lang="en-US" sz="1400" b="0" i="0" u="none" strike="noStrike" dirty="0" err="1">
                <a:solidFill>
                  <a:srgbClr val="000000"/>
                </a:solidFill>
                <a:effectLst/>
              </a:rPr>
              <a:t>Albandar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, J. M., et al. (2018). </a:t>
            </a:r>
            <a:r>
              <a:rPr lang="en-US" sz="1400" b="0" i="1" u="none" strike="noStrike" dirty="0">
                <a:solidFill>
                  <a:srgbClr val="000000"/>
                </a:solidFill>
                <a:effectLst/>
              </a:rPr>
              <a:t>Global burden of periodontal diseases and risk factors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. </a:t>
            </a:r>
            <a:r>
              <a:rPr lang="en-US" sz="1400" b="1" i="0" u="none" strike="noStrike" dirty="0">
                <a:solidFill>
                  <a:srgbClr val="000000"/>
                </a:solidFill>
                <a:effectLst/>
              </a:rPr>
              <a:t>Periodontology 2000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, 78(1), 10-18. DOI: 10.1111/prd.12265</a:t>
            </a:r>
          </a:p>
          <a:p>
            <a:pPr marL="285750" indent="-285750" algn="l">
              <a:buFont typeface="Courier New" panose="02070309020205020404" pitchFamily="49" charset="0"/>
              <a:buChar char="o"/>
            </a:pP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Slots, J., &amp; Ting, M. (2002). </a:t>
            </a:r>
            <a:r>
              <a:rPr lang="en-US" sz="1400" b="0" i="1" u="none" strike="noStrike" dirty="0" err="1">
                <a:solidFill>
                  <a:srgbClr val="000000"/>
                </a:solidFill>
                <a:effectLst/>
              </a:rPr>
              <a:t>Actinobacillus</a:t>
            </a:r>
            <a:r>
              <a:rPr lang="en-US" sz="1400" b="0" i="1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en-US" sz="1400" b="0" i="1" u="none" strike="noStrike" dirty="0" err="1">
                <a:solidFill>
                  <a:srgbClr val="000000"/>
                </a:solidFill>
                <a:effectLst/>
              </a:rPr>
              <a:t>actinomycetemcomitans</a:t>
            </a:r>
            <a:r>
              <a:rPr lang="en-US" sz="1400" b="0" i="1" u="none" strike="noStrike" dirty="0">
                <a:solidFill>
                  <a:srgbClr val="000000"/>
                </a:solidFill>
                <a:effectLst/>
              </a:rPr>
              <a:t> and </a:t>
            </a:r>
            <a:r>
              <a:rPr lang="en-US" sz="1400" b="0" i="1" u="none" strike="noStrike" dirty="0" err="1">
                <a:solidFill>
                  <a:srgbClr val="000000"/>
                </a:solidFill>
                <a:effectLst/>
              </a:rPr>
              <a:t>Porphyromonas</a:t>
            </a:r>
            <a:r>
              <a:rPr lang="en-US" sz="1400" b="0" i="1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en-US" sz="1400" b="0" i="1" u="none" strike="noStrike" dirty="0" err="1">
                <a:solidFill>
                  <a:srgbClr val="000000"/>
                </a:solidFill>
                <a:effectLst/>
              </a:rPr>
              <a:t>gingivalis</a:t>
            </a:r>
            <a:r>
              <a:rPr lang="en-US" sz="1400" b="0" i="1" u="none" strike="noStrike" dirty="0">
                <a:solidFill>
                  <a:srgbClr val="000000"/>
                </a:solidFill>
                <a:effectLst/>
              </a:rPr>
              <a:t> in periodontal disease: Microbiological aspects and treatment considerations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. </a:t>
            </a:r>
            <a:r>
              <a:rPr lang="en-US" sz="1400" b="1" i="0" u="none" strike="noStrike" dirty="0">
                <a:solidFill>
                  <a:srgbClr val="000000"/>
                </a:solidFill>
                <a:effectLst/>
              </a:rPr>
              <a:t>Periodontology 2000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, 28(1), 132-164. DOI: 10.1034/j.1600-0757.2002.280107.x</a:t>
            </a:r>
          </a:p>
          <a:p>
            <a:pPr marL="285750" indent="-285750" algn="l">
              <a:buFont typeface="Courier New" panose="02070309020205020404" pitchFamily="49" charset="0"/>
              <a:buChar char="o"/>
            </a:pP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Eke, P. I., et al. (2012). </a:t>
            </a:r>
            <a:r>
              <a:rPr lang="en-US" sz="1400" b="0" i="1" u="none" strike="noStrike" dirty="0">
                <a:solidFill>
                  <a:srgbClr val="000000"/>
                </a:solidFill>
                <a:effectLst/>
              </a:rPr>
              <a:t>Update on prevalence of periodontitis in adults in the United States: NHANES 2009 to 2010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. </a:t>
            </a:r>
            <a:r>
              <a:rPr lang="en-US" sz="1400" b="1" i="0" u="none" strike="noStrike" dirty="0">
                <a:solidFill>
                  <a:srgbClr val="000000"/>
                </a:solidFill>
                <a:effectLst/>
              </a:rPr>
              <a:t>Journal of Periodontology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, 83(5), 556-564. DOI: 10.1902/jop.2012.110523</a:t>
            </a:r>
          </a:p>
          <a:p>
            <a:pPr marL="285750" indent="-285750" algn="l">
              <a:buFont typeface="Courier New" panose="02070309020205020404" pitchFamily="49" charset="0"/>
              <a:buChar char="o"/>
            </a:pP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Van Dyke, T. E., &amp; van </a:t>
            </a:r>
            <a:r>
              <a:rPr lang="en-US" sz="1400" b="0" i="0" u="none" strike="noStrike" dirty="0" err="1">
                <a:solidFill>
                  <a:srgbClr val="000000"/>
                </a:solidFill>
                <a:effectLst/>
              </a:rPr>
              <a:t>Winkelhoff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, A. J. (2013). </a:t>
            </a:r>
            <a:r>
              <a:rPr lang="en-US" sz="1400" b="0" i="1" u="none" strike="noStrike" dirty="0">
                <a:solidFill>
                  <a:srgbClr val="000000"/>
                </a:solidFill>
                <a:effectLst/>
              </a:rPr>
              <a:t>Inflammation and destructive mechanisms in periodontitis: A research summary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. </a:t>
            </a:r>
            <a:r>
              <a:rPr lang="en-US" sz="1400" b="1" i="0" u="none" strike="noStrike" dirty="0">
                <a:solidFill>
                  <a:srgbClr val="000000"/>
                </a:solidFill>
                <a:effectLst/>
              </a:rPr>
              <a:t>Periodontology 2000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, 63(1), 214-228. DOI: 10.1111/prd.12002</a:t>
            </a:r>
          </a:p>
          <a:p>
            <a:pPr marL="285750" indent="-285750" algn="l">
              <a:buFont typeface="Courier New" panose="02070309020205020404" pitchFamily="49" charset="0"/>
              <a:buChar char="o"/>
            </a:pP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Botelho, J., Machado, V., et al. (2020). </a:t>
            </a:r>
            <a:r>
              <a:rPr lang="en-US" sz="1400" b="0" i="1" u="none" strike="noStrike" dirty="0">
                <a:solidFill>
                  <a:srgbClr val="000000"/>
                </a:solidFill>
                <a:effectLst/>
              </a:rPr>
              <a:t>The impact of biologic drugs in periodontitis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. </a:t>
            </a:r>
            <a:r>
              <a:rPr lang="en-US" sz="1400" b="1" i="0" u="none" strike="noStrike" dirty="0">
                <a:solidFill>
                  <a:srgbClr val="000000"/>
                </a:solidFill>
                <a:effectLst/>
              </a:rPr>
              <a:t>International Journal of Environmental Research and Public Health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, 17(12), 4376. DOI: 10.3390/ijerph17124376</a:t>
            </a:r>
          </a:p>
          <a:p>
            <a:pPr marL="285750" indent="-285750" algn="l">
              <a:buFont typeface="Courier New" panose="02070309020205020404" pitchFamily="49" charset="0"/>
              <a:buChar char="o"/>
            </a:pPr>
            <a:r>
              <a:rPr lang="en-US" sz="1400" b="0" i="0" u="none" strike="noStrike" dirty="0" err="1">
                <a:solidFill>
                  <a:srgbClr val="000000"/>
                </a:solidFill>
                <a:effectLst/>
              </a:rPr>
              <a:t>Figuero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, E., et al. (2019). </a:t>
            </a:r>
            <a:r>
              <a:rPr lang="en-US" sz="1400" b="0" i="1" u="none" strike="noStrike" dirty="0">
                <a:solidFill>
                  <a:srgbClr val="000000"/>
                </a:solidFill>
                <a:effectLst/>
              </a:rPr>
              <a:t>Management of periodontal diseases in patients with systemic conditions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. </a:t>
            </a:r>
            <a:r>
              <a:rPr lang="en-US" sz="1400" b="1" i="0" u="none" strike="noStrike" dirty="0">
                <a:solidFill>
                  <a:srgbClr val="000000"/>
                </a:solidFill>
                <a:effectLst/>
              </a:rPr>
              <a:t>Journal of Clinical Periodontology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, 46(S21), S94-S105. DOI: 10.1111/jcpe.13096</a:t>
            </a:r>
          </a:p>
          <a:p>
            <a:pPr marL="285750" indent="-285750" algn="l">
              <a:buFont typeface="Courier New" panose="02070309020205020404" pitchFamily="49" charset="0"/>
              <a:buChar char="o"/>
            </a:pP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Graziani, F., et al. (2018). </a:t>
            </a:r>
            <a:r>
              <a:rPr lang="en-US" sz="1400" b="0" i="1" u="none" strike="noStrike" dirty="0">
                <a:solidFill>
                  <a:srgbClr val="000000"/>
                </a:solidFill>
                <a:effectLst/>
              </a:rPr>
              <a:t>Subgingival instrumentation for the treatment of periodontitis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. </a:t>
            </a:r>
            <a:r>
              <a:rPr lang="en-US" sz="1400" b="1" i="0" u="none" strike="noStrike" dirty="0">
                <a:solidFill>
                  <a:srgbClr val="000000"/>
                </a:solidFill>
                <a:effectLst/>
              </a:rPr>
              <a:t>Periodontology 2000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</a:rPr>
              <a:t>, 76(1), 150-164. DOI: 10.1111/prd.12232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88489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0"/>
                <a:lumOff val="100000"/>
                <a:alpha val="0"/>
              </a:schemeClr>
            </a:gs>
            <a:gs pos="10000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DA88565-5710-5BD9-0720-5718431FF437}"/>
              </a:ext>
            </a:extLst>
          </p:cNvPr>
          <p:cNvSpPr txBox="1"/>
          <p:nvPr/>
        </p:nvSpPr>
        <p:spPr>
          <a:xfrm>
            <a:off x="5243042" y="226290"/>
            <a:ext cx="170591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000" b="1" u="sng" dirty="0">
                <a:solidFill>
                  <a:schemeClr val="accent1">
                    <a:lumMod val="75000"/>
                  </a:schemeClr>
                </a:solidFill>
              </a:rPr>
              <a:t>ΕΙΣΑΓΩΓΗ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8BFE73-1652-8D88-CCF0-A10B847E7035}"/>
              </a:ext>
            </a:extLst>
          </p:cNvPr>
          <p:cNvSpPr txBox="1"/>
          <p:nvPr/>
        </p:nvSpPr>
        <p:spPr>
          <a:xfrm>
            <a:off x="365760" y="1036320"/>
            <a:ext cx="7238777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Η στοματική υγεία αποτελεί </a:t>
            </a:r>
            <a:r>
              <a:rPr lang="el-GR" b="0" i="0" u="sng" strike="noStrike" dirty="0">
                <a:solidFill>
                  <a:srgbClr val="000000"/>
                </a:solidFill>
                <a:effectLst/>
                <a:latin typeface="-webkit-standard"/>
              </a:rPr>
              <a:t>θεμελιώδες κομμάτι της γενικής υγείας</a:t>
            </a:r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, </a:t>
            </a:r>
          </a:p>
          <a:p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επηρεάζοντας σημαντικά την ποιότητα ζωής. </a:t>
            </a:r>
          </a:p>
          <a:p>
            <a:endParaRPr lang="el-GR" dirty="0">
              <a:solidFill>
                <a:srgbClr val="000000"/>
              </a:solidFill>
              <a:latin typeface="-webkit-standard"/>
            </a:endParaRPr>
          </a:p>
          <a:p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Ορισμένες παθήσεις του στόματος, όπως η ουλίτιδα και η περιοδοντίτιδα, </a:t>
            </a:r>
          </a:p>
          <a:p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συνδέονται με σοβαρά  συστηματικά νοσήματα, συμπεριλαμβανομένων: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των καρδιαγγειακών παθήσεων,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του σακχαρώδη διαβήτη και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ορισμένων μορφών καρκίνου. </a:t>
            </a:r>
          </a:p>
          <a:p>
            <a:endParaRPr lang="el-GR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Η φλεγμονή που προκαλείται από παθήσεις των ούλων μπορεί να </a:t>
            </a:r>
          </a:p>
          <a:p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διαταράξει την ισορροπία του οργανισμού, επηρεάζοντας την </a:t>
            </a:r>
          </a:p>
          <a:p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ανοσολογική απόκριση και συμβάλλοντας σε σοβαρότερες επιπλοκές.</a:t>
            </a:r>
            <a:endParaRPr lang="el-GR" dirty="0"/>
          </a:p>
        </p:txBody>
      </p:sp>
      <p:pic>
        <p:nvPicPr>
          <p:cNvPr id="3" name="Εικόνα 2">
            <a:extLst>
              <a:ext uri="{FF2B5EF4-FFF2-40B4-BE49-F238E27FC236}">
                <a16:creationId xmlns:a16="http://schemas.microsoft.com/office/drawing/2014/main" id="{61D0BC96-A6C8-6619-21B6-86E94DB96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2346" y="637400"/>
            <a:ext cx="3528822" cy="220365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CB075B0-4FE4-0DD2-8221-B7FC4AD4266D}"/>
              </a:ext>
            </a:extLst>
          </p:cNvPr>
          <p:cNvSpPr txBox="1"/>
          <p:nvPr/>
        </p:nvSpPr>
        <p:spPr>
          <a:xfrm>
            <a:off x="7635463" y="2841053"/>
            <a:ext cx="45565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900" dirty="0" err="1"/>
              <a:t>https</a:t>
            </a:r>
            <a:r>
              <a:rPr lang="el-GR" sz="900" dirty="0"/>
              <a:t>://</a:t>
            </a:r>
            <a:r>
              <a:rPr lang="el-GR" sz="900" dirty="0" err="1"/>
              <a:t>anabelladental.com</a:t>
            </a:r>
            <a:r>
              <a:rPr lang="el-GR" sz="900" dirty="0"/>
              <a:t>/2020/02/12/</a:t>
            </a:r>
            <a:r>
              <a:rPr lang="el-GR" sz="900" dirty="0" err="1"/>
              <a:t>how-your-oral-health-affects-your-overall-wellness</a:t>
            </a:r>
            <a:r>
              <a:rPr lang="el-GR" sz="900" dirty="0"/>
              <a:t>/</a:t>
            </a:r>
          </a:p>
        </p:txBody>
      </p:sp>
      <p:pic>
        <p:nvPicPr>
          <p:cNvPr id="9" name="Εικόνα 8">
            <a:extLst>
              <a:ext uri="{FF2B5EF4-FFF2-40B4-BE49-F238E27FC236}">
                <a16:creationId xmlns:a16="http://schemas.microsoft.com/office/drawing/2014/main" id="{B949FC23-AB34-D97E-C402-081569A428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248" y="4595876"/>
            <a:ext cx="3009900" cy="2006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77BAF37-6748-2FBC-62CA-5B92E9103612}"/>
              </a:ext>
            </a:extLst>
          </p:cNvPr>
          <p:cNvSpPr txBox="1"/>
          <p:nvPr/>
        </p:nvSpPr>
        <p:spPr>
          <a:xfrm>
            <a:off x="102758" y="6602476"/>
            <a:ext cx="475488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900" dirty="0" err="1"/>
              <a:t>https</a:t>
            </a:r>
            <a:r>
              <a:rPr lang="el-GR" sz="900" dirty="0"/>
              <a:t>://</a:t>
            </a:r>
            <a:r>
              <a:rPr lang="el-GR" sz="900" dirty="0" err="1"/>
              <a:t>www.medanta.org</a:t>
            </a:r>
            <a:r>
              <a:rPr lang="el-GR" sz="900" dirty="0"/>
              <a:t>/</a:t>
            </a:r>
            <a:r>
              <a:rPr lang="el-GR" sz="900" dirty="0" err="1"/>
              <a:t>patient-education-blog</a:t>
            </a:r>
            <a:r>
              <a:rPr lang="el-GR" sz="900" dirty="0"/>
              <a:t>/</a:t>
            </a:r>
            <a:r>
              <a:rPr lang="el-GR" sz="900" dirty="0" err="1"/>
              <a:t>heart</a:t>
            </a:r>
            <a:r>
              <a:rPr lang="el-GR" sz="900" dirty="0"/>
              <a:t>-</a:t>
            </a:r>
            <a:r>
              <a:rPr lang="el-GR" sz="900" dirty="0" err="1"/>
              <a:t>failure</a:t>
            </a:r>
            <a:r>
              <a:rPr lang="el-GR" sz="900" dirty="0"/>
              <a:t>-</a:t>
            </a:r>
            <a:r>
              <a:rPr lang="el-GR" sz="900" dirty="0" err="1"/>
              <a:t>symptoms</a:t>
            </a:r>
            <a:r>
              <a:rPr lang="el-GR" sz="900" dirty="0"/>
              <a:t>-</a:t>
            </a:r>
            <a:r>
              <a:rPr lang="el-GR" sz="900" dirty="0" err="1"/>
              <a:t>causes</a:t>
            </a:r>
            <a:r>
              <a:rPr lang="el-GR" sz="900" dirty="0"/>
              <a:t>-and-</a:t>
            </a:r>
            <a:r>
              <a:rPr lang="el-GR" sz="900" dirty="0" err="1"/>
              <a:t>treatment</a:t>
            </a:r>
            <a:endParaRPr lang="el-GR" sz="900" dirty="0"/>
          </a:p>
        </p:txBody>
      </p:sp>
    </p:spTree>
    <p:extLst>
      <p:ext uri="{BB962C8B-B14F-4D97-AF65-F5344CB8AC3E}">
        <p14:creationId xmlns:p14="http://schemas.microsoft.com/office/powerpoint/2010/main" val="649306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Εικόνα 4">
            <a:extLst>
              <a:ext uri="{FF2B5EF4-FFF2-40B4-BE49-F238E27FC236}">
                <a16:creationId xmlns:a16="http://schemas.microsoft.com/office/drawing/2014/main" id="{C96C561F-1483-1FE7-59B0-30A79706FF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433097"/>
            <a:ext cx="9982200" cy="5991805"/>
          </a:xfrm>
          <a:prstGeom prst="rect">
            <a:avLst/>
          </a:prstGeom>
        </p:spPr>
      </p:pic>
      <p:pic>
        <p:nvPicPr>
          <p:cNvPr id="3" name="Εικόνα 2">
            <a:extLst>
              <a:ext uri="{FF2B5EF4-FFF2-40B4-BE49-F238E27FC236}">
                <a16:creationId xmlns:a16="http://schemas.microsoft.com/office/drawing/2014/main" id="{44635F58-BA35-E958-F3FD-6042522409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402" y="5218723"/>
            <a:ext cx="1756996" cy="1482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366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49A63F2-52E6-186B-6A8B-00DE27A27021}"/>
              </a:ext>
            </a:extLst>
          </p:cNvPr>
          <p:cNvSpPr txBox="1"/>
          <p:nvPr/>
        </p:nvSpPr>
        <p:spPr>
          <a:xfrm>
            <a:off x="609600" y="1021568"/>
            <a:ext cx="8072274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Επιπλέον, η στοματική υγεία παίζει ρόλο: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στη σωστή μάσηση,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την ομιλία,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την έκφραση συναισθημάτων και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την αυτοπεποίθηση.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dirty="0">
              <a:solidFill>
                <a:srgbClr val="000000"/>
              </a:solidFill>
              <a:latin typeface="-webkit-standard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dirty="0">
              <a:solidFill>
                <a:srgbClr val="000000"/>
              </a:solidFill>
              <a:latin typeface="-webkit-standard"/>
            </a:endParaRPr>
          </a:p>
          <a:p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Έλλειψη φροντίδας μπορεί να οδηγήσει σε: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κοινωνική απομόνωση και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ψυχολογικά προβλήματα, </a:t>
            </a:r>
          </a:p>
          <a:p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ενισχύοντας την ανάγκη για τακτική υγιεινή και προληπτική οδοντιατρική φροντίδα​</a:t>
            </a:r>
            <a:endParaRPr lang="el-GR" dirty="0"/>
          </a:p>
          <a:p>
            <a:endParaRPr lang="el-GR" dirty="0"/>
          </a:p>
        </p:txBody>
      </p:sp>
      <p:pic>
        <p:nvPicPr>
          <p:cNvPr id="3" name="Εικόνα 2">
            <a:extLst>
              <a:ext uri="{FF2B5EF4-FFF2-40B4-BE49-F238E27FC236}">
                <a16:creationId xmlns:a16="http://schemas.microsoft.com/office/drawing/2014/main" id="{E6362196-20DB-01B4-8510-B456F1B9E9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9045" y="453390"/>
            <a:ext cx="4811435" cy="24970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73D1E41-098B-F224-DF17-AED51D1AC3CE}"/>
              </a:ext>
            </a:extLst>
          </p:cNvPr>
          <p:cNvSpPr txBox="1"/>
          <p:nvPr/>
        </p:nvSpPr>
        <p:spPr>
          <a:xfrm>
            <a:off x="7658778" y="2950464"/>
            <a:ext cx="279196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900" dirty="0" err="1"/>
              <a:t>https</a:t>
            </a:r>
            <a:r>
              <a:rPr lang="el-GR" sz="900" dirty="0"/>
              <a:t>://</a:t>
            </a:r>
            <a:r>
              <a:rPr lang="el-GR" sz="900" dirty="0" err="1"/>
              <a:t>ezinestack.com</a:t>
            </a:r>
            <a:r>
              <a:rPr lang="el-GR" sz="900" dirty="0"/>
              <a:t>/</a:t>
            </a:r>
            <a:r>
              <a:rPr lang="el-GR" sz="900" dirty="0" err="1"/>
              <a:t>importance-good-oral-hygiene</a:t>
            </a:r>
            <a:r>
              <a:rPr lang="el-GR" sz="900" dirty="0"/>
              <a:t>/</a:t>
            </a:r>
          </a:p>
        </p:txBody>
      </p:sp>
      <p:pic>
        <p:nvPicPr>
          <p:cNvPr id="8" name="Εικόνα 7">
            <a:extLst>
              <a:ext uri="{FF2B5EF4-FFF2-40B4-BE49-F238E27FC236}">
                <a16:creationId xmlns:a16="http://schemas.microsoft.com/office/drawing/2014/main" id="{5FEA2AF0-8DB5-9316-FE90-37CF763E19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3050" y="4668720"/>
            <a:ext cx="3009900" cy="20193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9C9C4B0-09A4-02EC-C0E6-591C06D86F3A}"/>
              </a:ext>
            </a:extLst>
          </p:cNvPr>
          <p:cNvSpPr txBox="1"/>
          <p:nvPr/>
        </p:nvSpPr>
        <p:spPr>
          <a:xfrm>
            <a:off x="938784" y="6651474"/>
            <a:ext cx="421843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900" dirty="0" err="1"/>
              <a:t>https</a:t>
            </a:r>
            <a:r>
              <a:rPr lang="el-GR" sz="900" dirty="0"/>
              <a:t>://</a:t>
            </a:r>
            <a:r>
              <a:rPr lang="el-GR" sz="900" dirty="0" err="1"/>
              <a:t>www.nytimes.com</a:t>
            </a:r>
            <a:r>
              <a:rPr lang="el-GR" sz="900" dirty="0"/>
              <a:t>/2016/12/22/</a:t>
            </a:r>
            <a:r>
              <a:rPr lang="el-GR" sz="900" dirty="0" err="1"/>
              <a:t>upshot</a:t>
            </a:r>
            <a:r>
              <a:rPr lang="el-GR" sz="900" dirty="0"/>
              <a:t>/</a:t>
            </a:r>
            <a:r>
              <a:rPr lang="el-GR" sz="900" dirty="0" err="1"/>
              <a:t>how-social-isolation-is-killing-us.html</a:t>
            </a:r>
            <a:endParaRPr lang="el-GR" sz="900" dirty="0"/>
          </a:p>
        </p:txBody>
      </p:sp>
      <p:pic>
        <p:nvPicPr>
          <p:cNvPr id="12" name="Εικόνα 11">
            <a:extLst>
              <a:ext uri="{FF2B5EF4-FFF2-40B4-BE49-F238E27FC236}">
                <a16:creationId xmlns:a16="http://schemas.microsoft.com/office/drawing/2014/main" id="{9567E69E-89E0-2D65-D6B9-5AB044E1E4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2355" y="4632174"/>
            <a:ext cx="1819673" cy="20193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EA2A984-0352-0446-6836-1EA72637A2C8}"/>
              </a:ext>
            </a:extLst>
          </p:cNvPr>
          <p:cNvSpPr txBox="1"/>
          <p:nvPr/>
        </p:nvSpPr>
        <p:spPr>
          <a:xfrm>
            <a:off x="5957994" y="6651474"/>
            <a:ext cx="340156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900" dirty="0" err="1"/>
              <a:t>https</a:t>
            </a:r>
            <a:r>
              <a:rPr lang="el-GR" sz="900" dirty="0"/>
              <a:t>://</a:t>
            </a:r>
            <a:r>
              <a:rPr lang="el-GR" sz="900" dirty="0" err="1"/>
              <a:t>www.paradisefirstaid.com.au</a:t>
            </a:r>
            <a:r>
              <a:rPr lang="el-GR" sz="900" dirty="0"/>
              <a:t>/</a:t>
            </a:r>
            <a:r>
              <a:rPr lang="el-GR" sz="900" dirty="0" err="1"/>
              <a:t>what-causes-mental-illness</a:t>
            </a:r>
            <a:r>
              <a:rPr lang="el-GR" sz="900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1810826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1B9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Εικόνα 4">
            <a:extLst>
              <a:ext uri="{FF2B5EF4-FFF2-40B4-BE49-F238E27FC236}">
                <a16:creationId xmlns:a16="http://schemas.microsoft.com/office/drawing/2014/main" id="{C20DF1AE-8FB7-D346-624B-153F167DDF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979" y="0"/>
            <a:ext cx="76480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520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01335B1-E7CA-D5FD-AF8C-38548A65085F}"/>
              </a:ext>
            </a:extLst>
          </p:cNvPr>
          <p:cNvSpPr txBox="1"/>
          <p:nvPr/>
        </p:nvSpPr>
        <p:spPr>
          <a:xfrm>
            <a:off x="4976751" y="0"/>
            <a:ext cx="22384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4400" i="1" u="sng" dirty="0">
                <a:solidFill>
                  <a:srgbClr val="0070C0"/>
                </a:solidFill>
              </a:rPr>
              <a:t>Ουλίτιδα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632025-3AD6-E4C5-F65D-4F27115CA108}"/>
              </a:ext>
            </a:extLst>
          </p:cNvPr>
          <p:cNvSpPr txBox="1"/>
          <p:nvPr/>
        </p:nvSpPr>
        <p:spPr>
          <a:xfrm>
            <a:off x="475488" y="1109472"/>
            <a:ext cx="10265695" cy="54784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Η ουλίτιδα αποτελεί την ήπια και αναστρέψιμη φλεγμονή των ούλων, </a:t>
            </a:r>
          </a:p>
          <a:p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που προκαλείται συνήθως από τη συσσώρευση πλάκας λόγω κακής </a:t>
            </a:r>
          </a:p>
          <a:p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στοματικής υγιεινής. </a:t>
            </a:r>
          </a:p>
          <a:p>
            <a:endParaRPr lang="el-GR" dirty="0">
              <a:solidFill>
                <a:srgbClr val="000000"/>
              </a:solidFill>
              <a:latin typeface="-webkit-standard"/>
            </a:endParaRPr>
          </a:p>
          <a:p>
            <a:endParaRPr lang="el-GR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Τα χαρακτηριστικά της περιλαμβάνουν: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ερυθρότητα,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οίδημα και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αιμορραγία των ούλων.</a:t>
            </a:r>
          </a:p>
          <a:p>
            <a:endParaRPr lang="el-GR" dirty="0">
              <a:solidFill>
                <a:srgbClr val="000000"/>
              </a:solidFill>
              <a:latin typeface="-webkit-standard"/>
            </a:endParaRPr>
          </a:p>
          <a:p>
            <a:endParaRPr lang="el-GR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endParaRPr lang="el-GR" dirty="0">
              <a:solidFill>
                <a:srgbClr val="000000"/>
              </a:solidFill>
              <a:latin typeface="-webkit-standard"/>
            </a:endParaRPr>
          </a:p>
          <a:p>
            <a:endParaRPr lang="el-GR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endParaRPr lang="el-GR" dirty="0">
              <a:solidFill>
                <a:srgbClr val="000000"/>
              </a:solidFill>
              <a:latin typeface="-webkit-standard"/>
            </a:endParaRPr>
          </a:p>
          <a:p>
            <a:endParaRPr lang="el-GR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endParaRPr lang="el-GR" dirty="0">
              <a:solidFill>
                <a:srgbClr val="000000"/>
              </a:solidFill>
              <a:latin typeface="-webkit-standard"/>
            </a:endParaRPr>
          </a:p>
          <a:p>
            <a:endParaRPr lang="el-GR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r>
              <a:rPr lang="el-GR" sz="2200" b="0" i="0" u="none" strike="noStrike" dirty="0">
                <a:solidFill>
                  <a:srgbClr val="FF0000"/>
                </a:solidFill>
                <a:effectLst/>
                <a:latin typeface="-webkit-standard"/>
              </a:rPr>
              <a:t>                   </a:t>
            </a:r>
          </a:p>
          <a:p>
            <a:r>
              <a:rPr lang="el-GR" sz="2200" dirty="0">
                <a:solidFill>
                  <a:srgbClr val="FF0000"/>
                </a:solidFill>
                <a:latin typeface="-webkit-standard"/>
              </a:rPr>
              <a:t>                        </a:t>
            </a:r>
            <a:r>
              <a:rPr lang="el-GR" sz="2200" b="0" i="0" u="none" strike="noStrike" dirty="0">
                <a:solidFill>
                  <a:srgbClr val="FF0000"/>
                </a:solidFill>
                <a:effectLst/>
                <a:latin typeface="-webkit-standard"/>
              </a:rPr>
              <a:t> Αν η ουλίτιδα δεν αντιμετωπιστεί, μπορεί να εξελιχθεί σε περιοδοντίτιδα.</a:t>
            </a:r>
            <a:endParaRPr lang="el-GR" sz="2200" dirty="0">
              <a:solidFill>
                <a:srgbClr val="FF0000"/>
              </a:solidFill>
            </a:endParaRPr>
          </a:p>
        </p:txBody>
      </p:sp>
      <p:pic>
        <p:nvPicPr>
          <p:cNvPr id="7" name="Εικόνα 6">
            <a:extLst>
              <a:ext uri="{FF2B5EF4-FFF2-40B4-BE49-F238E27FC236}">
                <a16:creationId xmlns:a16="http://schemas.microsoft.com/office/drawing/2014/main" id="{16DB8CE1-5C9C-3610-68F3-7017AA3B85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490" y="2121727"/>
            <a:ext cx="4476554" cy="2965269"/>
          </a:xfrm>
          <a:prstGeom prst="rect">
            <a:avLst/>
          </a:prstGeom>
        </p:spPr>
      </p:pic>
      <p:pic>
        <p:nvPicPr>
          <p:cNvPr id="9" name="Εικόνα 8">
            <a:extLst>
              <a:ext uri="{FF2B5EF4-FFF2-40B4-BE49-F238E27FC236}">
                <a16:creationId xmlns:a16="http://schemas.microsoft.com/office/drawing/2014/main" id="{98AECB3F-9D4C-BF29-95F8-032336EF89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4842" y="3901186"/>
            <a:ext cx="3009900" cy="16891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1DC4122-B2C4-7CE2-75D5-9BC41537B367}"/>
              </a:ext>
            </a:extLst>
          </p:cNvPr>
          <p:cNvSpPr txBox="1"/>
          <p:nvPr/>
        </p:nvSpPr>
        <p:spPr>
          <a:xfrm>
            <a:off x="2274570" y="5569024"/>
            <a:ext cx="30099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1000" dirty="0" err="1"/>
              <a:t>https</a:t>
            </a:r>
            <a:r>
              <a:rPr lang="el-GR" sz="1000" dirty="0"/>
              <a:t>://</a:t>
            </a:r>
            <a:r>
              <a:rPr lang="el-GR" sz="1000" dirty="0" err="1"/>
              <a:t>www.satutrik.com</a:t>
            </a:r>
            <a:r>
              <a:rPr lang="el-GR" sz="1000" dirty="0"/>
              <a:t>/2022/04/</a:t>
            </a:r>
            <a:r>
              <a:rPr lang="el-GR" sz="1000" dirty="0" err="1"/>
              <a:t>gingivitis-viral</a:t>
            </a:r>
            <a:r>
              <a:rPr lang="el-GR" sz="1000" dirty="0"/>
              <a:t>/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3331F6-6990-2E88-E9CA-7F7F3B4B9B6B}"/>
              </a:ext>
            </a:extLst>
          </p:cNvPr>
          <p:cNvSpPr txBox="1"/>
          <p:nvPr/>
        </p:nvSpPr>
        <p:spPr>
          <a:xfrm>
            <a:off x="0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1000" dirty="0" err="1"/>
              <a:t>https</a:t>
            </a:r>
            <a:r>
              <a:rPr lang="el-GR" sz="1000" dirty="0"/>
              <a:t>://1.bp.blogspot.com/-p4EYtTbchqs/T-hfg8970aI/AAAAAAAAAIA/PMKatmO8IU0/s1600/</a:t>
            </a:r>
            <a:r>
              <a:rPr lang="el-GR" sz="1000" dirty="0" err="1"/>
              <a:t>gingivitis.jpg</a:t>
            </a:r>
            <a:endParaRPr lang="el-GR" sz="1000" dirty="0"/>
          </a:p>
        </p:txBody>
      </p:sp>
      <p:pic>
        <p:nvPicPr>
          <p:cNvPr id="15" name="Εικόνα 14">
            <a:extLst>
              <a:ext uri="{FF2B5EF4-FFF2-40B4-BE49-F238E27FC236}">
                <a16:creationId xmlns:a16="http://schemas.microsoft.com/office/drawing/2014/main" id="{D161AACA-CB79-AEBF-CE17-040FC21B8E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76395" y="224536"/>
            <a:ext cx="2673096" cy="249489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9471742-37B1-FAF2-F1E1-864A67920535}"/>
              </a:ext>
            </a:extLst>
          </p:cNvPr>
          <p:cNvSpPr txBox="1"/>
          <p:nvPr/>
        </p:nvSpPr>
        <p:spPr>
          <a:xfrm>
            <a:off x="7017260" y="5087076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1000" dirty="0" err="1"/>
              <a:t>http</a:t>
            </a:r>
            <a:r>
              <a:rPr lang="el-GR" sz="1000" dirty="0"/>
              <a:t>://</a:t>
            </a:r>
            <a:r>
              <a:rPr lang="el-GR" sz="1000" dirty="0" err="1"/>
              <a:t>www.quintanalopez.com</a:t>
            </a:r>
            <a:r>
              <a:rPr lang="el-GR" sz="1000" dirty="0"/>
              <a:t>/</a:t>
            </a:r>
            <a:r>
              <a:rPr lang="el-GR" sz="1000" dirty="0" err="1"/>
              <a:t>gingivitis</a:t>
            </a:r>
            <a:r>
              <a:rPr lang="el-GR" sz="1000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42094577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F6EADCB-F0CE-0A60-5FB0-785032C7FCBB}"/>
              </a:ext>
            </a:extLst>
          </p:cNvPr>
          <p:cNvSpPr txBox="1"/>
          <p:nvPr/>
        </p:nvSpPr>
        <p:spPr>
          <a:xfrm>
            <a:off x="4228982" y="0"/>
            <a:ext cx="37340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4400" i="1" u="sng" dirty="0">
                <a:solidFill>
                  <a:srgbClr val="0070C0"/>
                </a:solidFill>
              </a:rPr>
              <a:t>Περιοδοντίτιδα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536630-1764-AA05-1AEC-EA479DD7F873}"/>
              </a:ext>
            </a:extLst>
          </p:cNvPr>
          <p:cNvSpPr txBox="1"/>
          <p:nvPr/>
        </p:nvSpPr>
        <p:spPr>
          <a:xfrm>
            <a:off x="353568" y="3518190"/>
            <a:ext cx="814639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l-GR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Αυτή η προοδευτική φλεγμονή μπορεί να οδηγήσει σε απώλεια δοντιών και </a:t>
            </a:r>
          </a:p>
          <a:p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να συμβάλει στη συστηματική επιβάρυνση του οργανισμού, μέσω της διασύνδεσης </a:t>
            </a:r>
          </a:p>
          <a:p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με χρόνιες παθήσεις, όπως ο διαβήτης και οι καρδιοπάθειες​</a:t>
            </a:r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endParaRPr lang="el-GR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754F97-A1A4-C8EA-FF6F-AE76791E3E9A}"/>
              </a:ext>
            </a:extLst>
          </p:cNvPr>
          <p:cNvSpPr txBox="1"/>
          <p:nvPr/>
        </p:nvSpPr>
        <p:spPr>
          <a:xfrm>
            <a:off x="353568" y="1036320"/>
            <a:ext cx="70633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Η περιοδοντίτιδα είναι μια προοδευτική και σοβαρή φλεγμονώδης </a:t>
            </a:r>
          </a:p>
          <a:p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πάθηση που επηρεάζει τους ιστούς γύρω από τα δόντια, </a:t>
            </a:r>
          </a:p>
          <a:p>
            <a:r>
              <a:rPr lang="el-G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συμπεριλαμβανομένων των ούλων, του συνδετικού ιστού και του οστού.</a:t>
            </a:r>
            <a:endParaRPr lang="el-GR" dirty="0"/>
          </a:p>
        </p:txBody>
      </p:sp>
      <p:pic>
        <p:nvPicPr>
          <p:cNvPr id="9" name="Εικόνα 8">
            <a:extLst>
              <a:ext uri="{FF2B5EF4-FFF2-40B4-BE49-F238E27FC236}">
                <a16:creationId xmlns:a16="http://schemas.microsoft.com/office/drawing/2014/main" id="{CD3B9718-E215-0906-1B54-9899B08231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9965" y="1140516"/>
            <a:ext cx="3009900" cy="2006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8C658E1-E54C-D21E-251D-74F9E61F1E14}"/>
              </a:ext>
            </a:extLst>
          </p:cNvPr>
          <p:cNvSpPr txBox="1"/>
          <p:nvPr/>
        </p:nvSpPr>
        <p:spPr>
          <a:xfrm>
            <a:off x="8042003" y="3147116"/>
            <a:ext cx="392582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900" dirty="0" err="1"/>
              <a:t>https</a:t>
            </a:r>
            <a:r>
              <a:rPr lang="el-GR" sz="900" dirty="0"/>
              <a:t>://</a:t>
            </a:r>
            <a:r>
              <a:rPr lang="el-GR" sz="900" dirty="0" err="1"/>
              <a:t>traveltodentist.com</a:t>
            </a:r>
            <a:r>
              <a:rPr lang="el-GR" sz="900" dirty="0"/>
              <a:t>/es/</a:t>
            </a:r>
            <a:r>
              <a:rPr lang="el-GR" sz="900" dirty="0" err="1"/>
              <a:t>blog</a:t>
            </a:r>
            <a:r>
              <a:rPr lang="el-GR" sz="900" dirty="0"/>
              <a:t>/</a:t>
            </a:r>
            <a:r>
              <a:rPr lang="el-GR" sz="900" dirty="0" err="1"/>
              <a:t>enfermedades</a:t>
            </a:r>
            <a:r>
              <a:rPr lang="el-GR" sz="900" dirty="0"/>
              <a:t>-y-</a:t>
            </a:r>
            <a:r>
              <a:rPr lang="el-GR" sz="900" dirty="0" err="1"/>
              <a:t>problemas</a:t>
            </a:r>
            <a:r>
              <a:rPr lang="el-GR" sz="900" dirty="0"/>
              <a:t>/</a:t>
            </a:r>
            <a:r>
              <a:rPr lang="el-GR" sz="900" dirty="0" err="1"/>
              <a:t>periodontitis</a:t>
            </a:r>
            <a:r>
              <a:rPr lang="el-GR" sz="900" dirty="0"/>
              <a:t>/</a:t>
            </a:r>
          </a:p>
        </p:txBody>
      </p:sp>
      <p:pic>
        <p:nvPicPr>
          <p:cNvPr id="13" name="Εικόνα 12">
            <a:extLst>
              <a:ext uri="{FF2B5EF4-FFF2-40B4-BE49-F238E27FC236}">
                <a16:creationId xmlns:a16="http://schemas.microsoft.com/office/drawing/2014/main" id="{09AA065F-1117-11B5-0AFC-5291E535F5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6809" y="4863434"/>
            <a:ext cx="4355194" cy="169062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1514142-3269-98F4-FF92-05430B04E13F}"/>
              </a:ext>
            </a:extLst>
          </p:cNvPr>
          <p:cNvSpPr txBox="1"/>
          <p:nvPr/>
        </p:nvSpPr>
        <p:spPr>
          <a:xfrm>
            <a:off x="4029510" y="6554058"/>
            <a:ext cx="366979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900" dirty="0" err="1"/>
              <a:t>https</a:t>
            </a:r>
            <a:r>
              <a:rPr lang="el-GR" sz="900" dirty="0"/>
              <a:t>://</a:t>
            </a:r>
            <a:r>
              <a:rPr lang="el-GR" sz="900" dirty="0" err="1"/>
              <a:t>www.voylesfamilydental.com</a:t>
            </a:r>
            <a:r>
              <a:rPr lang="el-GR" sz="900" dirty="0"/>
              <a:t>/</a:t>
            </a:r>
            <a:r>
              <a:rPr lang="el-GR" sz="900" dirty="0" err="1"/>
              <a:t>understanding-periodontal-disease</a:t>
            </a:r>
            <a:r>
              <a:rPr lang="el-GR" sz="900" dirty="0"/>
              <a:t>/</a:t>
            </a:r>
          </a:p>
        </p:txBody>
      </p:sp>
      <p:pic>
        <p:nvPicPr>
          <p:cNvPr id="17" name="Εικόνα 16">
            <a:extLst>
              <a:ext uri="{FF2B5EF4-FFF2-40B4-BE49-F238E27FC236}">
                <a16:creationId xmlns:a16="http://schemas.microsoft.com/office/drawing/2014/main" id="{C5418A71-47F2-286D-0576-1BAA7D2855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6058" y="2143816"/>
            <a:ext cx="1902863" cy="147732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A067832-FD58-E232-CB60-03AF6CDA938C}"/>
              </a:ext>
            </a:extLst>
          </p:cNvPr>
          <p:cNvSpPr txBox="1"/>
          <p:nvPr/>
        </p:nvSpPr>
        <p:spPr>
          <a:xfrm>
            <a:off x="842465" y="3607498"/>
            <a:ext cx="2670048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400" dirty="0" err="1"/>
              <a:t>https</a:t>
            </a:r>
            <a:r>
              <a:rPr lang="el-GR" sz="400" dirty="0"/>
              <a:t>://</a:t>
            </a:r>
            <a:r>
              <a:rPr lang="el-GR" sz="400" dirty="0" err="1"/>
              <a:t>www.diabetesincontrol.com</a:t>
            </a:r>
            <a:r>
              <a:rPr lang="el-GR" sz="400" dirty="0"/>
              <a:t>/complexities-of-diabetes-treatment-type-1-type-2-and-the-new-pcsk9-inhibitors/</a:t>
            </a:r>
          </a:p>
        </p:txBody>
      </p:sp>
      <p:pic>
        <p:nvPicPr>
          <p:cNvPr id="21" name="Εικόνα 20">
            <a:extLst>
              <a:ext uri="{FF2B5EF4-FFF2-40B4-BE49-F238E27FC236}">
                <a16:creationId xmlns:a16="http://schemas.microsoft.com/office/drawing/2014/main" id="{35172E28-B63C-D669-7F2F-ABFA7CBAE4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3011" y="2143816"/>
            <a:ext cx="1595515" cy="147732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44EAFCF-8A4A-FE47-D265-AB953A288ACA}"/>
              </a:ext>
            </a:extLst>
          </p:cNvPr>
          <p:cNvSpPr txBox="1"/>
          <p:nvPr/>
        </p:nvSpPr>
        <p:spPr>
          <a:xfrm>
            <a:off x="4599588" y="3582542"/>
            <a:ext cx="2122360" cy="1540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400" dirty="0" err="1"/>
              <a:t>http</a:t>
            </a:r>
            <a:r>
              <a:rPr lang="el-GR" sz="400" dirty="0"/>
              <a:t>://</a:t>
            </a:r>
            <a:r>
              <a:rPr lang="el-GR" sz="400" dirty="0" err="1"/>
              <a:t>www.caldwelldimmitt.com</a:t>
            </a:r>
            <a:r>
              <a:rPr lang="el-GR" sz="400" dirty="0"/>
              <a:t>/</a:t>
            </a:r>
            <a:r>
              <a:rPr lang="el-GR" sz="400" dirty="0" err="1"/>
              <a:t>patient-information</a:t>
            </a:r>
            <a:r>
              <a:rPr lang="el-GR" sz="400" dirty="0"/>
              <a:t>/</a:t>
            </a:r>
            <a:r>
              <a:rPr lang="el-GR" sz="400" dirty="0" err="1"/>
              <a:t>perio</a:t>
            </a:r>
            <a:r>
              <a:rPr lang="el-GR" sz="400" dirty="0"/>
              <a:t>-</a:t>
            </a:r>
            <a:r>
              <a:rPr lang="el-GR" sz="400" dirty="0" err="1"/>
              <a:t>disease</a:t>
            </a:r>
            <a:r>
              <a:rPr lang="el-GR" sz="400" dirty="0"/>
              <a:t>-and-</a:t>
            </a:r>
            <a:r>
              <a:rPr lang="el-GR" sz="400" dirty="0" err="1"/>
              <a:t>heart</a:t>
            </a:r>
            <a:r>
              <a:rPr lang="el-GR" sz="400" dirty="0"/>
              <a:t>-</a:t>
            </a:r>
            <a:r>
              <a:rPr lang="el-GR" sz="400" dirty="0" err="1"/>
              <a:t>disease.html</a:t>
            </a:r>
            <a:endParaRPr lang="el-GR" sz="400" dirty="0"/>
          </a:p>
        </p:txBody>
      </p:sp>
    </p:spTree>
    <p:extLst>
      <p:ext uri="{BB962C8B-B14F-4D97-AF65-F5344CB8AC3E}">
        <p14:creationId xmlns:p14="http://schemas.microsoft.com/office/powerpoint/2010/main" val="8506822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Εικόνα 5">
            <a:extLst>
              <a:ext uri="{FF2B5EF4-FFF2-40B4-BE49-F238E27FC236}">
                <a16:creationId xmlns:a16="http://schemas.microsoft.com/office/drawing/2014/main" id="{8F55773C-E5BB-127A-3D12-B235A4B3EA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714" y="914400"/>
            <a:ext cx="9978571" cy="50292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0909650-A372-DDD5-6204-6A887A6226F9}"/>
              </a:ext>
            </a:extLst>
          </p:cNvPr>
          <p:cNvSpPr txBox="1"/>
          <p:nvPr/>
        </p:nvSpPr>
        <p:spPr>
          <a:xfrm>
            <a:off x="0" y="6627168"/>
            <a:ext cx="1224076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900" dirty="0" err="1"/>
              <a:t>https</a:t>
            </a:r>
            <a:r>
              <a:rPr lang="el-GR" sz="900" dirty="0"/>
              <a:t>://</a:t>
            </a:r>
            <a:r>
              <a:rPr lang="el-GR" sz="900" dirty="0" err="1"/>
              <a:t>externalcontent.duckduckgo.com</a:t>
            </a:r>
            <a:r>
              <a:rPr lang="el-GR" sz="900" dirty="0"/>
              <a:t>/</a:t>
            </a:r>
            <a:r>
              <a:rPr lang="el-GR" sz="900" dirty="0" err="1"/>
              <a:t>iu</a:t>
            </a:r>
            <a:r>
              <a:rPr lang="el-GR" sz="900" dirty="0"/>
              <a:t>/?u=https%3A%2F%2Ftse4.mm.bing.net%2Fth%3Fid%3DOIP.xCXdRMq1Zw1Ehf0Kp6FbjwHaD1%26pid%3DApi&amp;f=1&amp;ipt=33724ba1f70a1191206b870e9440454fd24bad9d08757241fb114e072a981be2&amp;ipo=</a:t>
            </a:r>
            <a:r>
              <a:rPr lang="el-GR" sz="900" dirty="0" err="1"/>
              <a:t>images</a:t>
            </a:r>
            <a:endParaRPr lang="el-GR" sz="900" dirty="0"/>
          </a:p>
        </p:txBody>
      </p:sp>
    </p:spTree>
    <p:extLst>
      <p:ext uri="{BB962C8B-B14F-4D97-AF65-F5344CB8AC3E}">
        <p14:creationId xmlns:p14="http://schemas.microsoft.com/office/powerpoint/2010/main" val="375191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Εικόνα 4">
            <a:extLst>
              <a:ext uri="{FF2B5EF4-FFF2-40B4-BE49-F238E27FC236}">
                <a16:creationId xmlns:a16="http://schemas.microsoft.com/office/drawing/2014/main" id="{1AC9A04B-C6EA-04F9-9620-5FB2E22DAC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306" y="702564"/>
            <a:ext cx="11297388" cy="545287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A401978-42BD-D519-3009-6F17ED9740B6}"/>
              </a:ext>
            </a:extLst>
          </p:cNvPr>
          <p:cNvSpPr txBox="1"/>
          <p:nvPr/>
        </p:nvSpPr>
        <p:spPr>
          <a:xfrm>
            <a:off x="5023104" y="6155436"/>
            <a:ext cx="2145792" cy="2453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1000" dirty="0" err="1"/>
              <a:t>https</a:t>
            </a:r>
            <a:r>
              <a:rPr lang="el-GR" sz="1000" dirty="0"/>
              <a:t>://</a:t>
            </a:r>
            <a:r>
              <a:rPr lang="el-GR" sz="1000" dirty="0" err="1"/>
              <a:t>healthjade.net</a:t>
            </a:r>
            <a:r>
              <a:rPr lang="el-GR" sz="1000" dirty="0"/>
              <a:t>/</a:t>
            </a:r>
            <a:r>
              <a:rPr lang="el-GR" sz="1000" dirty="0" err="1"/>
              <a:t>periodontitis</a:t>
            </a:r>
            <a:r>
              <a:rPr lang="el-GR" sz="1000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38465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84041B0-7B18-75AD-4415-219081E77CE3}"/>
              </a:ext>
            </a:extLst>
          </p:cNvPr>
          <p:cNvSpPr txBox="1"/>
          <p:nvPr/>
        </p:nvSpPr>
        <p:spPr>
          <a:xfrm>
            <a:off x="426687" y="1389980"/>
            <a:ext cx="7068345" cy="40780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l-GR" sz="2500" b="1" i="1" u="sng" strike="noStrike" dirty="0">
                <a:solidFill>
                  <a:srgbClr val="000000"/>
                </a:solidFill>
                <a:effectLst/>
              </a:rPr>
              <a:t>Συμπτώματα</a:t>
            </a:r>
            <a:r>
              <a:rPr lang="el-GR" sz="2500" b="0" i="1" u="sng" strike="noStrike" dirty="0">
                <a:solidFill>
                  <a:srgbClr val="000000"/>
                </a:solidFill>
                <a:effectLst/>
              </a:rPr>
              <a:t>:</a:t>
            </a:r>
          </a:p>
          <a:p>
            <a:pPr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Χρόνια φλεγμονή των ούλων.</a:t>
            </a:r>
          </a:p>
          <a:p>
            <a:pPr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Αποκόλληση των ούλων από τα δόντια (δημιουργία θυλάκων).</a:t>
            </a:r>
          </a:p>
          <a:p>
            <a:pPr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Αιμορραγία των ούλων, ειδικά κατά το βούρτσισμα ή τη χρήση νήματος.</a:t>
            </a:r>
          </a:p>
          <a:p>
            <a:pPr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Κακή αναπνοή (</a:t>
            </a:r>
            <a:r>
              <a:rPr lang="el-GR" b="0" i="0" u="none" strike="noStrike" dirty="0" err="1">
                <a:solidFill>
                  <a:srgbClr val="000000"/>
                </a:solidFill>
                <a:effectLst/>
              </a:rPr>
              <a:t>χαλίτωση</a:t>
            </a: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).</a:t>
            </a:r>
          </a:p>
          <a:p>
            <a:pPr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Απώλεια πρόσφυσης των δοντιών (τα δόντια γίνονται κινητά).</a:t>
            </a:r>
          </a:p>
          <a:p>
            <a:pPr algn="l"/>
            <a:endParaRPr lang="el-GR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l-GR" b="0" i="0" u="none" strike="noStrike" dirty="0">
                <a:solidFill>
                  <a:srgbClr val="000000"/>
                </a:solidFill>
                <a:effectLst/>
              </a:rPr>
              <a:t>Αίσθηση ευαισθησίας στα δόντια λόγω έκθεσης των ριζών.</a:t>
            </a:r>
          </a:p>
          <a:p>
            <a:endParaRPr lang="el-GR" dirty="0"/>
          </a:p>
        </p:txBody>
      </p:sp>
      <p:pic>
        <p:nvPicPr>
          <p:cNvPr id="7" name="Εικόνα 6">
            <a:extLst>
              <a:ext uri="{FF2B5EF4-FFF2-40B4-BE49-F238E27FC236}">
                <a16:creationId xmlns:a16="http://schemas.microsoft.com/office/drawing/2014/main" id="{EF4FB29A-6FEB-6085-4135-63F25D7807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0409" y="987806"/>
            <a:ext cx="4184904" cy="488238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1069816-E4CC-8E7C-63EC-CAACA84A517A}"/>
              </a:ext>
            </a:extLst>
          </p:cNvPr>
          <p:cNvSpPr txBox="1"/>
          <p:nvPr/>
        </p:nvSpPr>
        <p:spPr>
          <a:xfrm>
            <a:off x="8258589" y="5870194"/>
            <a:ext cx="282854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1000" dirty="0" err="1"/>
              <a:t>https</a:t>
            </a:r>
            <a:r>
              <a:rPr lang="el-GR" sz="1000" dirty="0"/>
              <a:t>://</a:t>
            </a:r>
            <a:r>
              <a:rPr lang="el-GR" sz="1000" dirty="0" err="1"/>
              <a:t>www.emedihealth.com</a:t>
            </a:r>
            <a:r>
              <a:rPr lang="el-GR" sz="1000" dirty="0"/>
              <a:t>/</a:t>
            </a:r>
            <a:r>
              <a:rPr lang="el-GR" sz="1000" dirty="0" err="1"/>
              <a:t>periodontitis.html</a:t>
            </a:r>
            <a:endParaRPr lang="el-GR" sz="1000" dirty="0"/>
          </a:p>
        </p:txBody>
      </p:sp>
    </p:spTree>
    <p:extLst>
      <p:ext uri="{BB962C8B-B14F-4D97-AF65-F5344CB8AC3E}">
        <p14:creationId xmlns:p14="http://schemas.microsoft.com/office/powerpoint/2010/main" val="10738987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{49622C90-82C1-D643-851A-8F69A5CF76FA}tf10001120</Template>
  <TotalTime>3323</TotalTime>
  <Words>2337</Words>
  <Application>Microsoft Macintosh PowerPoint</Application>
  <PresentationFormat>Ευρεία οθόνη</PresentationFormat>
  <Paragraphs>305</Paragraphs>
  <Slides>20</Slides>
  <Notes>6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7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20</vt:i4>
      </vt:variant>
    </vt:vector>
  </HeadingPairs>
  <TitlesOfParts>
    <vt:vector size="28" baseType="lpstr">
      <vt:lpstr>-webkit-standard</vt:lpstr>
      <vt:lpstr>Arial</vt:lpstr>
      <vt:lpstr>Calibri</vt:lpstr>
      <vt:lpstr>Calibri Light</vt:lpstr>
      <vt:lpstr>Cambria</vt:lpstr>
      <vt:lpstr>Courier New</vt:lpstr>
      <vt:lpstr>Wingdings</vt:lpstr>
      <vt:lpstr>Office Theme 2013 - 2022</vt:lpstr>
      <vt:lpstr>Ουλίτιδα – Περιοδοντίτιδα: πώς θεραπεύονται 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Maria Georgiou</dc:creator>
  <cp:lastModifiedBy>Maria Georgiou</cp:lastModifiedBy>
  <cp:revision>48</cp:revision>
  <dcterms:created xsi:type="dcterms:W3CDTF">2024-11-23T13:20:23Z</dcterms:created>
  <dcterms:modified xsi:type="dcterms:W3CDTF">2025-01-09T16:36:02Z</dcterms:modified>
</cp:coreProperties>
</file>